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4.xml" ContentType="application/vnd.openxmlformats-officedocument.presentationml.slid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howSpecialPlsOnTitleSld="0">
  <p:sldMasterIdLst>
    <p:sldMasterId id="2147483648" r:id="rId1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5143500" type="screen16x9"/>
  <p:notesSz cx="9144000" cy="51435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487A65CD-46A3-23AA-AFDB-7DB75ED1E896}">
  <a:tblStyle styleId="{487A65CD-46A3-23AA-AFDB-7DB75ED1E896}" styleName="Medium Style 2 - Accent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Kopfzeilenplatzhalter 1" hidden="0"/>
          <p:cNvSpPr>
            <a:spLocks noGrp="1"/>
          </p:cNvSpPr>
          <p:nvPr isPhoto="0" userDrawn="0">
            <p:ph type="hdr" sz="quarter" hasCustomPrompt="0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 hidden="0"/>
          <p:cNvSpPr>
            <a:spLocks noGrp="1"/>
          </p:cNvSpPr>
          <p:nvPr isPhoto="0" userDrawn="0">
            <p:ph type="dt" idx="1" hasCustomPrompt="0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25D1B49-BF70-4973-81AB-5C8F49752F15}" type="datetimeFigureOut">
              <a:rPr lang="de-DE"/>
              <a:t/>
            </a:fld>
            <a:endParaRPr lang="de-DE"/>
          </a:p>
        </p:txBody>
      </p:sp>
      <p:sp>
        <p:nvSpPr>
          <p:cNvPr id="4" name="Folienbildplatzhalter 3" hidden="0"/>
          <p:cNvSpPr>
            <a:spLocks noChangeAspect="1" noGrp="1" noRot="1"/>
          </p:cNvSpPr>
          <p:nvPr isPhoto="0" userDrawn="0">
            <p:ph type="sldImg" idx="2" hasCustomPrompt="0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4" hasCustomPrompt="0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E1C67E5-DFE3-4790-BE3D-193DE2796604}" type="slidenum">
              <a:rPr lang="de-DE"/>
              <a:t/>
            </a:fld>
            <a:endParaRPr lang="de-DE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marL="0" algn="l" defTabSz="685800">
      <a:defRPr sz="9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>
      <a:defRPr sz="9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>
      <a:defRPr sz="9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>
      <a:defRPr sz="9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>
      <a:defRPr sz="9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>
      <a:defRPr sz="9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>
      <a:defRPr sz="9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>
      <a:defRPr sz="9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>
      <a:defRPr sz="9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7637942" name="Slide Image Placehold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926688702" name="Notes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Die Teilnehmenden können die Fragestellungen per Handzeichen in Zoom/Teams oder per Kommentieren-Funktion beantworten. Alternativ kann auch eine Mentimeter-Umfrage mit den Fragestellungen erstellt werden.</a:t>
            </a:r>
            <a:endParaRPr/>
          </a:p>
        </p:txBody>
      </p:sp>
      <p:sp>
        <p:nvSpPr>
          <p:cNvPr id="1241152815" name="Slide Number Placehold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9840203" name="Slide Image Placehold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1145192406" name="Notes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Die Teilnehmenden können die Fragestellungen per Handzeichen in Zoom/Teams oder per Kommentieren-Funktion beantworten. Alternativ kann auch eine Mentimeter-Umfrage mit den Fragestellungen erstellt werden.</a:t>
            </a:r>
            <a:endParaRPr/>
          </a:p>
        </p:txBody>
      </p:sp>
      <p:sp>
        <p:nvSpPr>
          <p:cNvPr id="1929009759" name="Slide Number Placehold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3912999" name="Slide Image Placehold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534432999" name="Notes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Die Teilnehmenden können die Fragestellungen mündlich in Zoom/Teams oder per Kommentieren-Funktion beantworten. Alternativ kann auch eine Mentimeter-Umfrage mit den Fragestellungen erstellt werden (in diesem Fall mit offener Antwortmöglichkeit).</a:t>
            </a:r>
            <a:endParaRPr/>
          </a:p>
        </p:txBody>
      </p:sp>
      <p:sp>
        <p:nvSpPr>
          <p:cNvPr id="342368816" name="Slide Number Placehold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9398137" name="Slide Image Placehold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1192944759" name="Notes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 sz="9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Die Teilnehmenden können die Fragestellungen mündlich in Zoom/Teams oder per Kommentieren-Funktion beantworten. Alternativ kann auch eine Mentimeter-Umfrage mit den Fragestellungen erstellt werden (in diesem Fall mit offener Antwortmöglichkeit).</a:t>
            </a:r>
            <a:endParaRPr/>
          </a:p>
        </p:txBody>
      </p:sp>
      <p:sp>
        <p:nvSpPr>
          <p:cNvPr id="705474934" name="Slide Number Placehold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5378796" name="Slide Image Placehold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1168595811" name="Notes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Die Teilnehmenden können die Fragestellungen per Handzeichen in Zoom/Teams oder per Kommentieren-Funktion beantworten. Alternativ kann auch eine Mentimeter-Umfrage mit den Fragestellungen erstellt werden.</a:t>
            </a:r>
            <a:endParaRPr/>
          </a:p>
        </p:txBody>
      </p:sp>
      <p:sp>
        <p:nvSpPr>
          <p:cNvPr id="1043665803" name="Slide Number Placehold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5948373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1135038719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de-DE"/>
              <a:t>Alternativ kann diese Aufgabe auch mithilfe eines  digitalen Werkzeuges (z. B. auf einem Miro-Board) erledigt werden.</a:t>
            </a:r>
            <a:endParaRPr/>
          </a:p>
        </p:txBody>
      </p:sp>
      <p:sp>
        <p:nvSpPr>
          <p:cNvPr id="627478785" name="Foliennummernplatzhalter 3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/>
        <p:txBody>
          <a:bodyPr/>
          <a:lstStyle/>
          <a:p>
            <a:pPr>
              <a:defRPr/>
            </a:pPr>
            <a:fld id="{DD0538CE-A4FD-C4D5-AC0B-6C7C04EAF8F1}" type="slidenum">
              <a:rPr lang="de-DE"/>
              <a:t/>
            </a:fld>
            <a:endParaRPr lang="de-DE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 hidden="0"/>
          <p:cNvPicPr/>
          <p:nvPr isPhoto="0"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rcRect l="0" t="0" r="3634" b="0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Inhalt mit Überschrif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2"/>
          <a:srcRect l="0"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 hidden="0"/>
          <p:cNvSpPr/>
          <p:nvPr isPhoto="0"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 hidden="0"/>
          <p:cNvSpPr txBox="1"/>
          <p:nvPr isPhoto="0"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sz="quarter" idx="14" hasCustomPrompt="0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11" name="Rechteck 10" hidden="0"/>
          <p:cNvSpPr/>
          <p:nvPr isPhoto="0"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0" r="3634" b="0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Benutzerdefiniertes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</p:sldLayoutIdLst>
  <p:hf dt="1" ftr="1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30.png"/><Relationship Id="rId11" Type="http://schemas.openxmlformats.org/officeDocument/2006/relationships/image" Target="../media/image31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36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10.png"/><Relationship Id="rId9" Type="http://schemas.openxmlformats.org/officeDocument/2006/relationships/image" Target="../media/image43.png"/><Relationship Id="rId10" Type="http://schemas.openxmlformats.org/officeDocument/2006/relationships/image" Target="../media/image44.png"/><Relationship Id="rId11" Type="http://schemas.openxmlformats.org/officeDocument/2006/relationships/image" Target="../media/image45.png"/><Relationship Id="rId12" Type="http://schemas.openxmlformats.org/officeDocument/2006/relationships/image" Target="../media/image46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02045411" name="Textfeld 9" hidden="0"/>
          <p:cNvSpPr txBox="1"/>
          <p:nvPr isPhoto="0" userDrawn="0"/>
        </p:nvSpPr>
        <p:spPr bwMode="auto">
          <a:xfrm>
            <a:off x="3833739" y="39620"/>
            <a:ext cx="3720252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954895100" name="Textfeld 954895099" hidden="0"/>
          <p:cNvSpPr txBox="1"/>
          <p:nvPr isPhoto="0" userDrawn="0"/>
        </p:nvSpPr>
        <p:spPr bwMode="auto">
          <a:xfrm>
            <a:off x="699798" y="1113810"/>
            <a:ext cx="4571795" cy="1188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b="1"/>
              <a:t>Hören Sie Podcasts?</a:t>
            </a:r>
            <a:endParaRPr/>
          </a:p>
          <a:p>
            <a:pPr>
              <a:defRPr/>
            </a:pP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Ja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Nein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43910"/>
            <a:ext cx="8893582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 i="0" u="none" strike="noStrike">
                <a:latin typeface="+mn-lt"/>
              </a:rPr>
              <a:t>Förderung fachlicher sowie überfachlicher Kompetenzen durch aktive Auseinandersetzung mit Inhalten</a:t>
            </a:r>
            <a:endParaRPr lang="de-DE" sz="2000" b="1">
              <a:latin typeface="+mn-lt"/>
            </a:endParaRPr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6" name="Grafik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6500704" y="1183467"/>
            <a:ext cx="2457397" cy="1843048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6504948" y="3089735"/>
            <a:ext cx="2471520" cy="1843048"/>
          </a:xfrm>
          <a:prstGeom prst="rect">
            <a:avLst/>
          </a:prstGeom>
        </p:spPr>
      </p:pic>
      <p:pic>
        <p:nvPicPr>
          <p:cNvPr id="12" name="Grafik 11" hidden="0"/>
          <p:cNvPicPr>
            <a:picLocks noChangeAspect="1"/>
          </p:cNvPicPr>
          <p:nvPr isPhoto="0" userDrawn="0"/>
        </p:nvPicPr>
        <p:blipFill>
          <a:blip r:embed="rId5"/>
          <a:srcRect l="0" t="0" r="20194" b="0"/>
          <a:stretch/>
        </p:blipFill>
        <p:spPr bwMode="auto">
          <a:xfrm>
            <a:off x="3060838" y="1169676"/>
            <a:ext cx="2575553" cy="513185"/>
          </a:xfrm>
          <a:prstGeom prst="rect">
            <a:avLst/>
          </a:prstGeom>
        </p:spPr>
      </p:pic>
      <p:pic>
        <p:nvPicPr>
          <p:cNvPr id="16" name="Grafik 15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4033778" y="3793727"/>
            <a:ext cx="804798" cy="809956"/>
          </a:xfrm>
          <a:prstGeom prst="rect">
            <a:avLst/>
          </a:prstGeom>
        </p:spPr>
      </p:pic>
      <p:pic>
        <p:nvPicPr>
          <p:cNvPr id="17" name="Grafik 16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3099639" y="1643561"/>
            <a:ext cx="2944722" cy="2092174"/>
          </a:xfrm>
          <a:prstGeom prst="rect">
            <a:avLst/>
          </a:prstGeom>
        </p:spPr>
      </p:pic>
      <p:pic>
        <p:nvPicPr>
          <p:cNvPr id="18" name="Grafik 17" hidden="0"/>
          <p:cNvPicPr>
            <a:picLocks noChangeAspect="1"/>
          </p:cNvPicPr>
          <p:nvPr isPhoto="0" userDrawn="0"/>
        </p:nvPicPr>
        <p:blipFill>
          <a:blip r:embed="rId8"/>
          <a:srcRect l="4960" t="1141" r="3001" b="0"/>
          <a:stretch/>
        </p:blipFill>
        <p:spPr bwMode="auto">
          <a:xfrm>
            <a:off x="155812" y="1325289"/>
            <a:ext cx="2324562" cy="3402450"/>
          </a:xfrm>
          <a:prstGeom prst="rect">
            <a:avLst/>
          </a:prstGeom>
        </p:spPr>
      </p:pic>
      <p:pic>
        <p:nvPicPr>
          <p:cNvPr id="19" name="Grafik 18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2668990" y="3846908"/>
            <a:ext cx="760091" cy="757639"/>
          </a:xfrm>
          <a:prstGeom prst="rect">
            <a:avLst/>
          </a:prstGeom>
        </p:spPr>
      </p:pic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10"/>
          <a:stretch/>
        </p:blipFill>
        <p:spPr bwMode="auto">
          <a:xfrm>
            <a:off x="4792452" y="2701100"/>
            <a:ext cx="985306" cy="511972"/>
          </a:xfrm>
          <a:prstGeom prst="rect">
            <a:avLst/>
          </a:prstGeom>
        </p:spPr>
      </p:pic>
      <p:sp>
        <p:nvSpPr>
          <p:cNvPr id="8" name="Textfeld 7" hidden="0"/>
          <p:cNvSpPr txBox="1"/>
          <p:nvPr isPhoto="0" userDrawn="0"/>
        </p:nvSpPr>
        <p:spPr bwMode="auto">
          <a:xfrm>
            <a:off x="2601563" y="4599589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3976902" y="4599589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13" name="Textfeld 12" hidden="0"/>
          <p:cNvSpPr txBox="1"/>
          <p:nvPr isPhoto="0" userDrawn="0"/>
        </p:nvSpPr>
        <p:spPr bwMode="auto">
          <a:xfrm>
            <a:off x="5443272" y="4608606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1076178389" name=" 1076178388" hidden="0"/>
          <p:cNvSpPr/>
          <p:nvPr isPhoto="0" userDrawn="0"/>
        </p:nvSpPr>
        <p:spPr bwMode="auto">
          <a:xfrm>
            <a:off x="9887832" y="6263072"/>
            <a:ext cx="70457" cy="180751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2080136722" name="Grafik 2080136721" hidden="0"/>
          <p:cNvPicPr>
            <a:picLocks noChangeAspect="1"/>
          </p:cNvPicPr>
          <p:nvPr isPhoto="0" userDrawn="0"/>
        </p:nvPicPr>
        <p:blipFill>
          <a:blip r:embed="rId11"/>
          <a:stretch/>
        </p:blipFill>
        <p:spPr bwMode="auto">
          <a:xfrm>
            <a:off x="5404865" y="3763777"/>
            <a:ext cx="882001" cy="88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87269"/>
            <a:ext cx="8893582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Förderung der Berufswahlkompetenz (vgl. Driesel-Lange et al. 2013)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3"/>
          <a:srcRect l="2751" t="11442" r="37400" b="29015"/>
          <a:stretch/>
        </p:blipFill>
        <p:spPr bwMode="auto">
          <a:xfrm>
            <a:off x="99685" y="1366578"/>
            <a:ext cx="3566955" cy="1907446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99685" y="3274024"/>
            <a:ext cx="2710358" cy="1266945"/>
          </a:xfrm>
          <a:prstGeom prst="rect">
            <a:avLst/>
          </a:prstGeom>
        </p:spPr>
      </p:pic>
      <p:sp>
        <p:nvSpPr>
          <p:cNvPr id="14" name="Textfeld 13" hidden="0"/>
          <p:cNvSpPr txBox="1"/>
          <p:nvPr isPhoto="0" userDrawn="0"/>
        </p:nvSpPr>
        <p:spPr bwMode="auto">
          <a:xfrm>
            <a:off x="5404363" y="1008000"/>
            <a:ext cx="36268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Differierende Ausgangslagen von Jugendlichen spiegeln sich in ihrer unterschiedlich stark ausgeprägten Beruflichen Orientierung wider </a:t>
            </a:r>
            <a:br>
              <a:rPr lang="de-DE" sz="1600"/>
            </a:br>
            <a:r>
              <a:rPr lang="de-DE" sz="1000"/>
              <a:t>(vgl. </a:t>
            </a:r>
            <a:r>
              <a:rPr lang="de-DE" sz="1000"/>
              <a:t>Ohlemann</a:t>
            </a:r>
            <a:r>
              <a:rPr lang="de-DE" sz="1000"/>
              <a:t> 2021)</a:t>
            </a:r>
            <a:endParaRPr/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endParaRPr lang="de-DE" sz="1600"/>
          </a:p>
          <a:p>
            <a:pPr marL="285750" indent="-285750">
              <a:buFont typeface="Arial"/>
              <a:buChar char="•"/>
              <a:defRPr/>
            </a:pPr>
            <a:r>
              <a:rPr lang="de-DE" sz="1600"/>
              <a:t>Schüler:innen</a:t>
            </a:r>
            <a:r>
              <a:rPr lang="de-DE" sz="1600"/>
              <a:t> können Fragen zu Wünschen und Anforderungen an ihren (künftigen) Beruf nur individuell beantworten </a:t>
            </a:r>
            <a:br>
              <a:rPr lang="de-DE" sz="1600"/>
            </a:br>
            <a:r>
              <a:rPr lang="de-DE" sz="1000"/>
              <a:t>(vgl. Kirchner 2020)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endParaRPr lang="de-DE" sz="1600"/>
          </a:p>
          <a:p>
            <a:pPr>
              <a:defRPr/>
            </a:pPr>
            <a:r>
              <a:rPr lang="de-DE" sz="1600"/>
              <a:t>-&gt; Individuelle Reflexionsanlässe zur Beruflichen Orientierung  im Unterricht anbieten</a:t>
            </a:r>
            <a:endParaRPr/>
          </a:p>
        </p:txBody>
      </p:sp>
      <p:pic>
        <p:nvPicPr>
          <p:cNvPr id="15" name="Grafik 14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3897871" y="1292336"/>
            <a:ext cx="1451728" cy="3561859"/>
          </a:xfrm>
          <a:prstGeom prst="rect">
            <a:avLst/>
          </a:prstGeom>
        </p:spPr>
      </p:pic>
      <p:sp>
        <p:nvSpPr>
          <p:cNvPr id="2" name="Textfeld 1" hidden="0"/>
          <p:cNvSpPr txBox="1"/>
          <p:nvPr isPhoto="0" userDrawn="0"/>
        </p:nvSpPr>
        <p:spPr bwMode="auto">
          <a:xfrm>
            <a:off x="2902115" y="4195929"/>
            <a:ext cx="91872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1755392997" name=" 1755392996" hidden="0"/>
          <p:cNvSpPr/>
          <p:nvPr isPhoto="0" userDrawn="0"/>
        </p:nvSpPr>
        <p:spPr bwMode="auto">
          <a:xfrm>
            <a:off x="7254603" y="5708613"/>
            <a:ext cx="82876" cy="16061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311627319" name=" 1311627318" hidden="0"/>
          <p:cNvSpPr/>
          <p:nvPr isPhoto="0" userDrawn="0"/>
        </p:nvSpPr>
        <p:spPr bwMode="auto">
          <a:xfrm>
            <a:off x="7346598" y="5809043"/>
            <a:ext cx="58576" cy="120368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1287198537" name="Grafik 1287198536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2902038" y="3374453"/>
            <a:ext cx="818059" cy="8055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4380619" name="Textfeld 9" hidden="0"/>
          <p:cNvSpPr txBox="1"/>
          <p:nvPr isPhoto="0" userDrawn="0"/>
        </p:nvSpPr>
        <p:spPr bwMode="auto">
          <a:xfrm>
            <a:off x="3833739" y="39620"/>
            <a:ext cx="3720252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843999630" name="Grafik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23457" y="41878"/>
            <a:ext cx="371639" cy="371639"/>
          </a:xfrm>
          <a:prstGeom prst="rect">
            <a:avLst/>
          </a:prstGeom>
        </p:spPr>
      </p:pic>
      <p:sp>
        <p:nvSpPr>
          <p:cNvPr id="1018361593" name="Textfeld 13" hidden="0"/>
          <p:cNvSpPr txBox="1"/>
          <p:nvPr isPhoto="0" userDrawn="0"/>
        </p:nvSpPr>
        <p:spPr bwMode="auto">
          <a:xfrm>
            <a:off x="114498" y="1140288"/>
            <a:ext cx="8586138" cy="64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599"/>
              </a:spcAft>
              <a:buFont typeface="Arial"/>
              <a:buChar char="•"/>
              <a:defRPr/>
            </a:pPr>
            <a:r>
              <a:rPr lang="de-DE" b="1"/>
              <a:t>Identifizieren</a:t>
            </a:r>
            <a:r>
              <a:rPr lang="de-DE"/>
              <a:t> Sie mögliche </a:t>
            </a:r>
            <a:r>
              <a:rPr lang="de-DE">
                <a:solidFill>
                  <a:srgbClr val="00B050"/>
                </a:solidFill>
              </a:rPr>
              <a:t>Chancen</a:t>
            </a:r>
            <a:r>
              <a:rPr lang="de-DE"/>
              <a:t> und </a:t>
            </a:r>
            <a:r>
              <a:rPr lang="de-DE">
                <a:solidFill>
                  <a:srgbClr val="FF0000"/>
                </a:solidFill>
              </a:rPr>
              <a:t>Herausforderungen</a:t>
            </a:r>
            <a:r>
              <a:rPr lang="de-DE"/>
              <a:t> beim Einsatz von Podcasts im Unterricht. </a:t>
            </a:r>
            <a:r>
              <a:rPr lang="de-DE" b="1"/>
              <a:t>Nennen</a:t>
            </a:r>
            <a:r>
              <a:rPr lang="de-DE"/>
              <a:t> Sie Ihre Antwort mithilfe der Kommentieren-Funktion.</a:t>
            </a:r>
            <a:endParaRPr/>
          </a:p>
        </p:txBody>
      </p:sp>
      <p:sp>
        <p:nvSpPr>
          <p:cNvPr id="924404285" name="Textplatzhalter 1" hidden="0"/>
          <p:cNvSpPr txBox="1"/>
          <p:nvPr isPhoto="0" userDrawn="0"/>
        </p:nvSpPr>
        <p:spPr bwMode="auto">
          <a:xfrm>
            <a:off x="114498" y="565149"/>
            <a:ext cx="8891851" cy="57513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l" defTabSz="685800">
              <a:lnSpc>
                <a:spcPct val="90000"/>
              </a:lnSpc>
              <a:spcBef>
                <a:spcPts val="749"/>
              </a:spcBef>
              <a:buFont typeface="Arial"/>
              <a:buNone/>
              <a:defRPr sz="2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1pPr>
            <a:lvl2pPr marL="5143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2pPr>
            <a:lvl3pPr marL="8572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3pPr>
            <a:lvl4pPr marL="12001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4pPr>
            <a:lvl5pPr marL="15430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5pPr>
            <a:lvl6pPr marL="18859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>
              <a:lnSpc>
                <a:spcPct val="90000"/>
              </a:lnSpc>
              <a:spcBef>
                <a:spcPts val="374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b="1">
                <a:latin typeface="Calibri"/>
              </a:rPr>
              <a:t>Sie sind dran! Chancen und Herausforderungen beim Einsatz von Podcasts  im Unterricht</a:t>
            </a:r>
            <a:endParaRPr lang="de-DE"/>
          </a:p>
        </p:txBody>
      </p:sp>
      <p:graphicFrame>
        <p:nvGraphicFramePr>
          <p:cNvPr id="2020628560" name="Tabelle 2020628559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269636" y="1780404"/>
          <a:ext cx="8467620" cy="3063240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{487A65CD-46A3-23AA-AFDB-7DB75ED1E896}</a:tableStyleId>
              </a:tblPr>
              <a:tblGrid>
                <a:gridCol w="4233810"/>
                <a:gridCol w="4233810"/>
              </a:tblGrid>
              <a:tr h="284478">
                <a:tc>
                  <a:txBody>
                    <a:bodyPr/>
                    <a:p>
                      <a:pPr algn="ctr">
                        <a:defRPr/>
                      </a:pPr>
                      <a:r>
                        <a:rPr>
                          <a:solidFill>
                            <a:schemeClr val="tx1"/>
                          </a:solidFill>
                        </a:rPr>
                        <a:t>Chancen</a:t>
                      </a:r>
                      <a:endParaRPr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>
                          <a:solidFill>
                            <a:schemeClr val="tx1"/>
                          </a:solidFill>
                        </a:rPr>
                        <a:t>Herausforderungen</a:t>
                      </a:r>
                      <a:endParaRPr/>
                    </a:p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</a:tr>
              <a:tr h="297179">
                <a:tc>
                  <a:txBody>
                    <a:bodyPr/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35397157" name=" 1135397156" hidden="0"/>
          <p:cNvSpPr/>
          <p:nvPr isPhoto="0" userDrawn="0"/>
        </p:nvSpPr>
        <p:spPr bwMode="auto">
          <a:xfrm>
            <a:off x="6371949" y="4527481"/>
            <a:ext cx="199062" cy="276266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434847147" name=" 434847146" hidden="0"/>
          <p:cNvSpPr/>
          <p:nvPr isPhoto="0" userDrawn="0"/>
        </p:nvSpPr>
        <p:spPr bwMode="auto">
          <a:xfrm>
            <a:off x="9829257" y="4506459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platzhalter 1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43509" y="629246"/>
            <a:ext cx="8856984" cy="575139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de-DE" b="1">
                <a:latin typeface="+mn-lt"/>
              </a:rPr>
              <a:t>Chancen und Herausforderungen beim Einsatz von Podcasts  im Unterricht</a:t>
            </a:r>
            <a:endParaRPr/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graphicFrame>
        <p:nvGraphicFramePr>
          <p:cNvPr id="3" name="Tabelle 2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43508" y="1060723"/>
          <a:ext cx="8856984" cy="3815069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4680790"/>
                <a:gridCol w="4176194"/>
              </a:tblGrid>
              <a:tr h="370827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>
                          <a:solidFill>
                            <a:schemeClr val="tx1"/>
                          </a:solidFill>
                        </a:rPr>
                        <a:t>+</a:t>
                      </a:r>
                      <a:endParaRPr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>
                          <a:solidFill>
                            <a:schemeClr val="tx1"/>
                          </a:solidFill>
                        </a:rPr>
                        <a:t>-</a:t>
                      </a:r>
                      <a:endParaRPr/>
                    </a:p>
                  </a:txBody>
                  <a:tcPr>
                    <a:solidFill>
                      <a:srgbClr val="FFCCCC"/>
                    </a:solidFill>
                  </a:tcPr>
                </a:tc>
              </a:tr>
              <a:tr h="370827">
                <a:tc>
                  <a:txBody>
                    <a:bodyPr/>
                    <a:p>
                      <a:pPr marL="285750" marR="0" lvl="0" indent="-285750" algn="l" defTabSz="9144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/>
                        <a:buChar char="•"/>
                        <a:defRPr/>
                      </a:pPr>
                      <a:r>
                        <a:rPr lang="de-DE" sz="1300" b="1"/>
                        <a:t>Niedrigschwelligkeit</a:t>
                      </a:r>
                      <a:r>
                        <a:rPr lang="de-DE" sz="1300"/>
                        <a:t>: Smartphone zum Anhören, Aufnehmen sowie Zuschneiden ausreichend</a:t>
                      </a:r>
                      <a:endParaRPr/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  <a:defRPr/>
                      </a:pPr>
                      <a:r>
                        <a:rPr lang="de-DE" sz="1300"/>
                        <a:t>Lebensweltnahe, </a:t>
                      </a:r>
                      <a:r>
                        <a:rPr lang="de-DE" sz="1300" b="1"/>
                        <a:t>schüler- und interessenorientierte </a:t>
                      </a:r>
                      <a:r>
                        <a:rPr lang="de-DE" sz="1300"/>
                        <a:t>Auseinandersetzung mit </a:t>
                      </a:r>
                      <a:r>
                        <a:rPr lang="de-DE" sz="1300" b="1"/>
                        <a:t>Fachinhalten</a:t>
                      </a:r>
                      <a:r>
                        <a:rPr lang="de-DE" sz="1300"/>
                        <a:t> sowie </a:t>
                      </a:r>
                      <a:r>
                        <a:rPr lang="de-DE" sz="1300" b="1"/>
                        <a:t>Erwerb digitaler Kompetenzen </a:t>
                      </a:r>
                      <a:endParaRPr/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  <a:defRPr/>
                      </a:pPr>
                      <a:r>
                        <a:rPr lang="de-DE" sz="1300"/>
                        <a:t>Möglichkeit für SuS, Podcasts schneller/langsamer abzuspielen, jederzeit zu pausieren, zu wiederholen etc.; Unterstützung von SuS durch Ergänzung von bspw. Transkripten möglich (</a:t>
                      </a:r>
                      <a:r>
                        <a:rPr lang="de-DE" sz="1300" b="1"/>
                        <a:t>Differenzierungspotential</a:t>
                      </a:r>
                      <a:r>
                        <a:rPr lang="de-DE" sz="1300"/>
                        <a:t>)</a:t>
                      </a:r>
                      <a:endParaRPr/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/>
                        <a:buChar char="•"/>
                        <a:defRPr/>
                      </a:pPr>
                      <a:r>
                        <a:rPr lang="de-DE" sz="1300"/>
                        <a:t>Besondere Eignung als </a:t>
                      </a:r>
                      <a:r>
                        <a:rPr lang="de-DE" sz="1300" b="1"/>
                        <a:t>Reflexionsfolie</a:t>
                      </a:r>
                      <a:r>
                        <a:rPr lang="de-DE" sz="1300"/>
                        <a:t> für bspw. Berufswünsche oder -vorstellungen durch </a:t>
                      </a:r>
                      <a:r>
                        <a:rPr lang="de-DE" sz="1300" b="1"/>
                        <a:t>direkte und persönliche Einblicke</a:t>
                      </a:r>
                      <a:r>
                        <a:rPr lang="de-DE" sz="1300"/>
                        <a:t> in Berufe durch oftmals dialogisches Podcast-Format (</a:t>
                      </a:r>
                      <a:r>
                        <a:rPr lang="de-DE" sz="1300" b="1"/>
                        <a:t>digitale Praxiskontakte</a:t>
                      </a:r>
                      <a:r>
                        <a:rPr lang="de-DE" sz="1300"/>
                        <a:t>)</a:t>
                      </a:r>
                      <a:endParaRPr/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/>
                        <a:buChar char="•"/>
                        <a:defRPr/>
                      </a:pPr>
                      <a:r>
                        <a:rPr lang="de-DE" sz="1300" b="1"/>
                        <a:t>Alternative Gestaltung von Leistungserbringungen </a:t>
                      </a:r>
                      <a:r>
                        <a:rPr lang="de-DE" sz="1300"/>
                        <a:t>(bspw. bei der Dokumentation des Schüler:innenbetriebspraktikums)</a:t>
                      </a:r>
                      <a:endParaRPr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285750" indent="-285750">
                        <a:spcAft>
                          <a:spcPts val="600"/>
                        </a:spcAft>
                        <a:buFont typeface="Arial"/>
                        <a:buChar char="•"/>
                        <a:defRPr/>
                      </a:pPr>
                      <a:r>
                        <a:rPr lang="de-DE" sz="1300" b="1"/>
                        <a:t>Technischer Aspekt</a:t>
                      </a:r>
                      <a:r>
                        <a:rPr lang="de-DE" sz="1300"/>
                        <a:t>: Schwer vorauszusetzen, dass jede/r SuS ein internetfähiges Smartphone besitzt (Digital Divide) + für SuS zugängliches WLAN an Schulen oftmals ebenso nicht vorhanden</a:t>
                      </a:r>
                      <a:endParaRPr/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/>
                        <a:buChar char="•"/>
                        <a:defRPr/>
                      </a:pPr>
                      <a:r>
                        <a:rPr lang="de-DE" sz="1300" b="1"/>
                        <a:t>Auswahl der Podcasts </a:t>
                      </a:r>
                      <a:r>
                        <a:rPr lang="de-DE" sz="1300"/>
                        <a:t>(allein auf Spotify 70.000 Podcasts verfügbar [vgl. Deck/Kunow 2021, zitiert nach Katzenberger et al. 2022]) sowie </a:t>
                      </a:r>
                      <a:r>
                        <a:rPr lang="de-DE" sz="1300" b="1"/>
                        <a:t>Bewertung</a:t>
                      </a:r>
                      <a:r>
                        <a:rPr lang="de-DE" sz="1300"/>
                        <a:t> und  </a:t>
                      </a:r>
                      <a:r>
                        <a:rPr lang="de-DE" sz="1300" b="1"/>
                        <a:t>Ausarbeitung von zum Podcast passenden Unterrichtsmaterialien</a:t>
                      </a:r>
                      <a:r>
                        <a:rPr lang="de-DE" sz="1300"/>
                        <a:t> </a:t>
                      </a:r>
                      <a:r>
                        <a:rPr lang="de-DE" sz="1300" b="1"/>
                        <a:t>für Lehrpersonen mitunter sehr zeitintensiv</a:t>
                      </a:r>
                      <a:endParaRPr/>
                    </a:p>
                    <a:p>
                      <a:pPr marL="0" indent="0">
                        <a:spcAft>
                          <a:spcPts val="600"/>
                        </a:spcAft>
                        <a:buFont typeface="Arial"/>
                        <a:buNone/>
                        <a:defRPr/>
                      </a:pPr>
                      <a:endParaRPr lang="de-DE" sz="1300" b="1"/>
                    </a:p>
                    <a:p>
                      <a:pPr marL="0" indent="0">
                        <a:spcAft>
                          <a:spcPts val="600"/>
                        </a:spcAft>
                        <a:buFont typeface="Arial"/>
                        <a:buNone/>
                        <a:defRPr/>
                      </a:pPr>
                      <a:endParaRPr lang="de-DE" sz="1300" b="1"/>
                    </a:p>
                  </a:txBody>
                  <a:tcPr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platzhalter 1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52628" y="536050"/>
            <a:ext cx="8756650" cy="5751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>
                <a:latin typeface="+mn-lt"/>
              </a:rPr>
              <a:t>Kriterien zur Bewertung der did. Eignung von Podcasts</a:t>
            </a:r>
            <a:endParaRPr/>
          </a:p>
        </p:txBody>
      </p:sp>
      <p:sp>
        <p:nvSpPr>
          <p:cNvPr id="7" name="Textfeld 6" hidden="0"/>
          <p:cNvSpPr txBox="1"/>
          <p:nvPr isPhoto="0" userDrawn="0"/>
        </p:nvSpPr>
        <p:spPr bwMode="auto">
          <a:xfrm>
            <a:off x="3833739" y="39622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latin typeface="Univers Condensed"/>
            </a:endParaRPr>
          </a:p>
        </p:txBody>
      </p:sp>
      <p:sp>
        <p:nvSpPr>
          <p:cNvPr id="5" name="Abgerundetes Rechteck 4" hidden="0"/>
          <p:cNvSpPr/>
          <p:nvPr isPhoto="0" userDrawn="0"/>
        </p:nvSpPr>
        <p:spPr bwMode="auto">
          <a:xfrm>
            <a:off x="863258" y="1520252"/>
            <a:ext cx="2095096" cy="540309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Gesamtdauer angemessen, Sequenzierung ggf. möglich/nötig?</a:t>
            </a:r>
            <a:endParaRPr/>
          </a:p>
        </p:txBody>
      </p:sp>
      <p:sp>
        <p:nvSpPr>
          <p:cNvPr id="8" name="Abgerundetes Rechteck 7" hidden="0"/>
          <p:cNvSpPr/>
          <p:nvPr isPhoto="0" userDrawn="0"/>
        </p:nvSpPr>
        <p:spPr bwMode="auto">
          <a:xfrm>
            <a:off x="876661" y="2157677"/>
            <a:ext cx="2081693" cy="43947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Titel und Beschreibung präzise und hilfreich?</a:t>
            </a:r>
            <a:endParaRPr/>
          </a:p>
        </p:txBody>
      </p:sp>
      <p:sp>
        <p:nvSpPr>
          <p:cNvPr id="9" name="Abgerundetes Rechteck 8" hidden="0"/>
          <p:cNvSpPr/>
          <p:nvPr isPhoto="0" userDrawn="0"/>
        </p:nvSpPr>
        <p:spPr bwMode="auto">
          <a:xfrm>
            <a:off x="876661" y="4507752"/>
            <a:ext cx="2075066" cy="404254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Vertrauenswürdige Institution und Quellenangaben gegeben?</a:t>
            </a:r>
            <a:endParaRPr/>
          </a:p>
        </p:txBody>
      </p:sp>
      <p:sp>
        <p:nvSpPr>
          <p:cNvPr id="10" name="Abgerundetes Rechteck 9" hidden="0"/>
          <p:cNvSpPr/>
          <p:nvPr isPhoto="0" userDrawn="0"/>
        </p:nvSpPr>
        <p:spPr bwMode="auto">
          <a:xfrm>
            <a:off x="869959" y="3235131"/>
            <a:ext cx="2088470" cy="31357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Gute Audioqualität vorhanden?</a:t>
            </a:r>
            <a:endParaRPr/>
          </a:p>
        </p:txBody>
      </p:sp>
      <p:sp>
        <p:nvSpPr>
          <p:cNvPr id="11" name="Abgerundetes Rechteck 10" hidden="0"/>
          <p:cNvSpPr/>
          <p:nvPr isPhoto="0" userDrawn="0"/>
        </p:nvSpPr>
        <p:spPr bwMode="auto">
          <a:xfrm>
            <a:off x="863257" y="3649368"/>
            <a:ext cx="2088470" cy="383509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Keine/kaum werbliche Elemente enthalten?</a:t>
            </a:r>
            <a:endParaRPr/>
          </a:p>
        </p:txBody>
      </p:sp>
      <p:sp>
        <p:nvSpPr>
          <p:cNvPr id="13" name="Abgerundetes Rechteck 12" hidden="0"/>
          <p:cNvSpPr/>
          <p:nvPr isPhoto="0" userDrawn="0"/>
        </p:nvSpPr>
        <p:spPr bwMode="auto">
          <a:xfrm>
            <a:off x="869959" y="2679470"/>
            <a:ext cx="2088470" cy="45172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Fachlichkeit der inhaltlichen Darstellung gegeben?</a:t>
            </a:r>
            <a:endParaRPr/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cxnSp>
        <p:nvCxnSpPr>
          <p:cNvPr id="24" name="Verbinder: gewinkelt 23" hidden="0"/>
          <p:cNvCxnSpPr>
            <a:cxnSpLocks/>
          </p:cNvCxnSpPr>
          <p:nvPr isPhoto="0" userDrawn="0"/>
        </p:nvCxnSpPr>
        <p:spPr bwMode="auto">
          <a:xfrm rot="16199998" flipH="1">
            <a:off x="409684" y="1321241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Verbinder: gewinkelt 27" hidden="0"/>
          <p:cNvCxnSpPr>
            <a:cxnSpLocks/>
          </p:cNvCxnSpPr>
          <p:nvPr isPhoto="0" userDrawn="0"/>
        </p:nvCxnSpPr>
        <p:spPr bwMode="auto">
          <a:xfrm rot="16199998" flipH="1">
            <a:off x="375778" y="1877500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Verbinder: gewinkelt 29" hidden="0"/>
          <p:cNvCxnSpPr>
            <a:cxnSpLocks/>
          </p:cNvCxnSpPr>
          <p:nvPr isPhoto="0" userDrawn="0"/>
        </p:nvCxnSpPr>
        <p:spPr bwMode="auto">
          <a:xfrm rot="16199998" flipH="1">
            <a:off x="375777" y="2442685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Verbinder: gewinkelt 30" hidden="0"/>
          <p:cNvCxnSpPr>
            <a:cxnSpLocks/>
          </p:cNvCxnSpPr>
          <p:nvPr isPhoto="0" userDrawn="0"/>
        </p:nvCxnSpPr>
        <p:spPr bwMode="auto">
          <a:xfrm rot="16199998" flipH="1">
            <a:off x="375775" y="3341460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Verbinder: gewinkelt 31" hidden="0"/>
          <p:cNvCxnSpPr>
            <a:cxnSpLocks/>
          </p:cNvCxnSpPr>
          <p:nvPr isPhoto="0" userDrawn="0"/>
        </p:nvCxnSpPr>
        <p:spPr bwMode="auto">
          <a:xfrm rot="16199998" flipH="1">
            <a:off x="375772" y="3771593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Verbinder: gewinkelt 32" hidden="0"/>
          <p:cNvCxnSpPr>
            <a:cxnSpLocks/>
          </p:cNvCxnSpPr>
          <p:nvPr isPhoto="0" userDrawn="0"/>
        </p:nvCxnSpPr>
        <p:spPr bwMode="auto">
          <a:xfrm rot="16199998" flipH="1">
            <a:off x="375771" y="4216551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Abgerundetes Rechteck 4" hidden="0"/>
          <p:cNvSpPr/>
          <p:nvPr isPhoto="0" userDrawn="0"/>
        </p:nvSpPr>
        <p:spPr bwMode="auto">
          <a:xfrm>
            <a:off x="3888401" y="1828934"/>
            <a:ext cx="1900557" cy="36430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Sprachniveau &amp; Sprachstil passend?</a:t>
            </a:r>
            <a:endParaRPr/>
          </a:p>
        </p:txBody>
      </p:sp>
      <p:sp>
        <p:nvSpPr>
          <p:cNvPr id="36" name="Abgerundetes Rechteck 7" hidden="0"/>
          <p:cNvSpPr/>
          <p:nvPr isPhoto="0" userDrawn="0"/>
        </p:nvSpPr>
        <p:spPr bwMode="auto">
          <a:xfrm>
            <a:off x="3885148" y="3699634"/>
            <a:ext cx="1912010" cy="3596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Werden Fachsprache &amp; Fachbegriffe genutzt?</a:t>
            </a:r>
            <a:endParaRPr/>
          </a:p>
        </p:txBody>
      </p:sp>
      <p:sp>
        <p:nvSpPr>
          <p:cNvPr id="37" name="Abgerundetes Rechteck 8" hidden="0"/>
          <p:cNvSpPr/>
          <p:nvPr isPhoto="0" userDrawn="0"/>
        </p:nvSpPr>
        <p:spPr bwMode="auto">
          <a:xfrm>
            <a:off x="3885146" y="4140773"/>
            <a:ext cx="1912010" cy="3475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Direkte Ansprache der Hörenden?</a:t>
            </a:r>
            <a:endParaRPr/>
          </a:p>
        </p:txBody>
      </p:sp>
      <p:sp>
        <p:nvSpPr>
          <p:cNvPr id="38" name="Abgerundetes Rechteck 9" hidden="0"/>
          <p:cNvSpPr/>
          <p:nvPr isPhoto="0" userDrawn="0"/>
        </p:nvSpPr>
        <p:spPr bwMode="auto">
          <a:xfrm>
            <a:off x="3888400" y="3165742"/>
            <a:ext cx="1900556" cy="431354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Struktur/roter Faden erkennbar?</a:t>
            </a:r>
            <a:endParaRPr/>
          </a:p>
        </p:txBody>
      </p:sp>
      <p:sp>
        <p:nvSpPr>
          <p:cNvPr id="39" name="Abgerundetes Rechteck 10" hidden="0"/>
          <p:cNvSpPr/>
          <p:nvPr isPhoto="0" userDrawn="0"/>
        </p:nvSpPr>
        <p:spPr bwMode="auto">
          <a:xfrm>
            <a:off x="3888400" y="2693765"/>
            <a:ext cx="1900556" cy="39180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Lebensweltnähe gegeben?</a:t>
            </a:r>
            <a:endParaRPr/>
          </a:p>
        </p:txBody>
      </p:sp>
      <p:sp>
        <p:nvSpPr>
          <p:cNvPr id="40" name="Abgerundetes Rechteck 11" hidden="0"/>
          <p:cNvSpPr/>
          <p:nvPr isPhoto="0" userDrawn="0"/>
        </p:nvSpPr>
        <p:spPr bwMode="auto">
          <a:xfrm>
            <a:off x="3888401" y="2259703"/>
            <a:ext cx="1900557" cy="367516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Pointierte Darstellung vorhanden?</a:t>
            </a:r>
            <a:endParaRPr/>
          </a:p>
        </p:txBody>
      </p:sp>
      <p:sp>
        <p:nvSpPr>
          <p:cNvPr id="41" name="Abgerundetes Rechteck 12" hidden="0"/>
          <p:cNvSpPr/>
          <p:nvPr isPhoto="0" userDrawn="0"/>
        </p:nvSpPr>
        <p:spPr bwMode="auto">
          <a:xfrm>
            <a:off x="3888402" y="1520252"/>
            <a:ext cx="1900557" cy="24565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Sprachtempo angemessen?</a:t>
            </a:r>
            <a:endParaRPr/>
          </a:p>
        </p:txBody>
      </p:sp>
      <p:cxnSp>
        <p:nvCxnSpPr>
          <p:cNvPr id="43" name="Verbinder: gewinkelt 42" hidden="0"/>
          <p:cNvCxnSpPr>
            <a:cxnSpLocks/>
          </p:cNvCxnSpPr>
          <p:nvPr isPhoto="0" userDrawn="0"/>
        </p:nvCxnSpPr>
        <p:spPr bwMode="auto">
          <a:xfrm>
            <a:off x="3492466" y="1389269"/>
            <a:ext cx="386332" cy="245653"/>
          </a:xfrm>
          <a:prstGeom prst="bentConnector3">
            <a:avLst>
              <a:gd name="adj1" fmla="val -1454"/>
            </a:avLst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Verbinder: gewinkelt 43" hidden="0"/>
          <p:cNvCxnSpPr>
            <a:cxnSpLocks/>
          </p:cNvCxnSpPr>
          <p:nvPr isPhoto="0" userDrawn="0"/>
        </p:nvCxnSpPr>
        <p:spPr bwMode="auto">
          <a:xfrm rot="16199998" flipH="1">
            <a:off x="3418170" y="1567053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Verbinder: gewinkelt 45" hidden="0"/>
          <p:cNvCxnSpPr>
            <a:cxnSpLocks/>
          </p:cNvCxnSpPr>
          <p:nvPr isPhoto="0" userDrawn="0"/>
        </p:nvCxnSpPr>
        <p:spPr bwMode="auto">
          <a:xfrm rot="16199998" flipH="1">
            <a:off x="3384256" y="2384468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Verbinder: gewinkelt 46" hidden="0"/>
          <p:cNvCxnSpPr>
            <a:cxnSpLocks/>
          </p:cNvCxnSpPr>
          <p:nvPr isPhoto="0" userDrawn="0"/>
        </p:nvCxnSpPr>
        <p:spPr bwMode="auto">
          <a:xfrm rot="16199998" flipH="1">
            <a:off x="3384256" y="2872663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Verbinder: gewinkelt 47" hidden="0"/>
          <p:cNvCxnSpPr>
            <a:cxnSpLocks/>
          </p:cNvCxnSpPr>
          <p:nvPr isPhoto="0" userDrawn="0"/>
        </p:nvCxnSpPr>
        <p:spPr bwMode="auto">
          <a:xfrm rot="16199998" flipH="1">
            <a:off x="3384256" y="3370630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Verbinder: gewinkelt 48" hidden="0"/>
          <p:cNvCxnSpPr>
            <a:cxnSpLocks/>
          </p:cNvCxnSpPr>
          <p:nvPr isPhoto="0" userDrawn="0"/>
        </p:nvCxnSpPr>
        <p:spPr bwMode="auto">
          <a:xfrm rot="16199998" flipH="1">
            <a:off x="3384256" y="3829313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Verbinder: gewinkelt 50" hidden="0"/>
          <p:cNvCxnSpPr>
            <a:cxnSpLocks/>
          </p:cNvCxnSpPr>
          <p:nvPr isPhoto="0" userDrawn="0"/>
        </p:nvCxnSpPr>
        <p:spPr bwMode="auto">
          <a:xfrm rot="16199998" flipH="1">
            <a:off x="3418170" y="1979345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Verbinder: gewinkelt 51" hidden="0"/>
          <p:cNvCxnSpPr>
            <a:cxnSpLocks/>
          </p:cNvCxnSpPr>
          <p:nvPr isPhoto="0" userDrawn="0"/>
        </p:nvCxnSpPr>
        <p:spPr bwMode="auto">
          <a:xfrm rot="16199998" flipH="1">
            <a:off x="3418168" y="4308654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Abgerundetes Rechteck 13" hidden="0"/>
          <p:cNvSpPr/>
          <p:nvPr isPhoto="0" userDrawn="0"/>
        </p:nvSpPr>
        <p:spPr bwMode="auto">
          <a:xfrm>
            <a:off x="3228666" y="962560"/>
            <a:ext cx="1921182" cy="431354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 b="1">
                <a:solidFill>
                  <a:schemeClr val="tx1"/>
                </a:solidFill>
              </a:rPr>
              <a:t>2. Sprachlich-inhaltliche Kriterien</a:t>
            </a:r>
            <a:endParaRPr/>
          </a:p>
        </p:txBody>
      </p:sp>
      <p:sp>
        <p:nvSpPr>
          <p:cNvPr id="4" name="Abgerundetes Rechteck 3" hidden="0"/>
          <p:cNvSpPr/>
          <p:nvPr isPhoto="0" userDrawn="0"/>
        </p:nvSpPr>
        <p:spPr bwMode="auto">
          <a:xfrm>
            <a:off x="275727" y="1087724"/>
            <a:ext cx="1769944" cy="33238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 b="1">
                <a:solidFill>
                  <a:schemeClr val="tx1"/>
                </a:solidFill>
              </a:rPr>
              <a:t>1. Rahmenbedingungen</a:t>
            </a:r>
            <a:endParaRPr/>
          </a:p>
        </p:txBody>
      </p:sp>
      <p:sp>
        <p:nvSpPr>
          <p:cNvPr id="54" name="Abgerundetes Rechteck 14" hidden="0"/>
          <p:cNvSpPr/>
          <p:nvPr isPhoto="0" userDrawn="0"/>
        </p:nvSpPr>
        <p:spPr bwMode="auto">
          <a:xfrm>
            <a:off x="6785496" y="2586544"/>
            <a:ext cx="2123781" cy="30481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Bezüge zu Curriculum erkennbar?</a:t>
            </a:r>
            <a:endParaRPr/>
          </a:p>
        </p:txBody>
      </p:sp>
      <p:sp>
        <p:nvSpPr>
          <p:cNvPr id="56" name="Abgerundetes Rechteck 16" hidden="0"/>
          <p:cNvSpPr/>
          <p:nvPr isPhoto="0" userDrawn="0"/>
        </p:nvSpPr>
        <p:spPr bwMode="auto">
          <a:xfrm>
            <a:off x="6796947" y="3782067"/>
            <a:ext cx="2112329" cy="42486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Differenzierter Einsatz notwendig?</a:t>
            </a:r>
            <a:endParaRPr/>
          </a:p>
        </p:txBody>
      </p:sp>
      <p:sp>
        <p:nvSpPr>
          <p:cNvPr id="57" name="Abgerundetes Rechteck 17" hidden="0"/>
          <p:cNvSpPr/>
          <p:nvPr isPhoto="0" userDrawn="0"/>
        </p:nvSpPr>
        <p:spPr bwMode="auto">
          <a:xfrm>
            <a:off x="6796947" y="3004129"/>
            <a:ext cx="2112329" cy="28658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Wird Reflexion angeregt?</a:t>
            </a:r>
            <a:endParaRPr/>
          </a:p>
        </p:txBody>
      </p:sp>
      <p:sp>
        <p:nvSpPr>
          <p:cNvPr id="58" name="Abgerundetes Rechteck 18" hidden="0"/>
          <p:cNvSpPr/>
          <p:nvPr isPhoto="0" userDrawn="0"/>
        </p:nvSpPr>
        <p:spPr bwMode="auto">
          <a:xfrm>
            <a:off x="6779213" y="1533617"/>
            <a:ext cx="2130065" cy="427204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Problem- &amp; Handlungsorientierung vorhanden?</a:t>
            </a:r>
            <a:endParaRPr/>
          </a:p>
        </p:txBody>
      </p:sp>
      <p:sp>
        <p:nvSpPr>
          <p:cNvPr id="59" name="Abgerundetes Rechteck 19" hidden="0"/>
          <p:cNvSpPr/>
          <p:nvPr isPhoto="0" userDrawn="0"/>
        </p:nvSpPr>
        <p:spPr bwMode="auto">
          <a:xfrm>
            <a:off x="6796947" y="3390981"/>
            <a:ext cx="2112329" cy="270626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Wird Mehrperspektivität deutlich?</a:t>
            </a:r>
            <a:endParaRPr/>
          </a:p>
        </p:txBody>
      </p:sp>
      <p:sp>
        <p:nvSpPr>
          <p:cNvPr id="60" name="Abgerundetes Rechteck 20" hidden="0"/>
          <p:cNvSpPr/>
          <p:nvPr isPhoto="0" userDrawn="0"/>
        </p:nvSpPr>
        <p:spPr bwMode="auto">
          <a:xfrm>
            <a:off x="6796947" y="4339804"/>
            <a:ext cx="2112329" cy="42525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Didaktische Flankierung durch Aufgaben wie möglich?</a:t>
            </a:r>
            <a:endParaRPr/>
          </a:p>
        </p:txBody>
      </p:sp>
      <p:sp>
        <p:nvSpPr>
          <p:cNvPr id="62" name="Abgerundetes Rechteck 22" hidden="0"/>
          <p:cNvSpPr/>
          <p:nvPr isPhoto="0" userDrawn="0"/>
        </p:nvSpPr>
        <p:spPr bwMode="auto">
          <a:xfrm>
            <a:off x="6796947" y="2060562"/>
            <a:ext cx="2112330" cy="413189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Kompetenzfördernder Einsatz denkbar?</a:t>
            </a:r>
            <a:endParaRPr/>
          </a:p>
        </p:txBody>
      </p:sp>
      <p:cxnSp>
        <p:nvCxnSpPr>
          <p:cNvPr id="66" name="Verbinder: gewinkelt 65" hidden="0"/>
          <p:cNvCxnSpPr>
            <a:cxnSpLocks/>
          </p:cNvCxnSpPr>
          <p:nvPr isPhoto="0" userDrawn="0"/>
        </p:nvCxnSpPr>
        <p:spPr bwMode="auto">
          <a:xfrm rot="16199998" flipH="1">
            <a:off x="6330133" y="1801846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Verbinder: gewinkelt 67" hidden="0"/>
          <p:cNvCxnSpPr>
            <a:cxnSpLocks/>
          </p:cNvCxnSpPr>
          <p:nvPr isPhoto="0" userDrawn="0"/>
        </p:nvCxnSpPr>
        <p:spPr bwMode="auto">
          <a:xfrm rot="16199998" flipH="1">
            <a:off x="6296220" y="2663993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Verbinder: gewinkelt 68" hidden="0"/>
          <p:cNvCxnSpPr>
            <a:cxnSpLocks/>
          </p:cNvCxnSpPr>
          <p:nvPr isPhoto="0" userDrawn="0"/>
        </p:nvCxnSpPr>
        <p:spPr bwMode="auto">
          <a:xfrm rot="16199998" flipH="1">
            <a:off x="6296220" y="3043080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Verbinder: gewinkelt 70" hidden="0"/>
          <p:cNvCxnSpPr>
            <a:cxnSpLocks/>
          </p:cNvCxnSpPr>
          <p:nvPr isPhoto="0" userDrawn="0"/>
        </p:nvCxnSpPr>
        <p:spPr bwMode="auto">
          <a:xfrm rot="16199998" flipH="1">
            <a:off x="6330133" y="2271854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Verbinder: gewinkelt 71" hidden="0"/>
          <p:cNvCxnSpPr>
            <a:cxnSpLocks/>
          </p:cNvCxnSpPr>
          <p:nvPr isPhoto="0" userDrawn="0"/>
        </p:nvCxnSpPr>
        <p:spPr bwMode="auto">
          <a:xfrm rot="16199998" flipH="1">
            <a:off x="6330132" y="4080200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Verbinder: gewinkelt 72" hidden="0"/>
          <p:cNvCxnSpPr>
            <a:cxnSpLocks/>
          </p:cNvCxnSpPr>
          <p:nvPr isPhoto="0" userDrawn="0"/>
        </p:nvCxnSpPr>
        <p:spPr bwMode="auto">
          <a:xfrm rot="16199998" flipH="1">
            <a:off x="6296221" y="3509147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Abgerundetes Rechteck 10" hidden="0"/>
          <p:cNvSpPr/>
          <p:nvPr isPhoto="0" userDrawn="0"/>
        </p:nvSpPr>
        <p:spPr bwMode="auto">
          <a:xfrm>
            <a:off x="883288" y="4126281"/>
            <a:ext cx="2075066" cy="262006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Freie Nutzung möglich?</a:t>
            </a:r>
            <a:endParaRPr/>
          </a:p>
        </p:txBody>
      </p:sp>
      <p:sp>
        <p:nvSpPr>
          <p:cNvPr id="19" name="Abgerundetes Rechteck 8" hidden="0"/>
          <p:cNvSpPr/>
          <p:nvPr isPhoto="0" userDrawn="0"/>
        </p:nvSpPr>
        <p:spPr bwMode="auto">
          <a:xfrm>
            <a:off x="3901655" y="4573706"/>
            <a:ext cx="1895502" cy="3475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050">
                <a:solidFill>
                  <a:schemeClr val="tx1"/>
                </a:solidFill>
              </a:rPr>
              <a:t>Nutzung von weiteren Audio-Elementen?</a:t>
            </a:r>
            <a:endParaRPr/>
          </a:p>
        </p:txBody>
      </p:sp>
      <p:cxnSp>
        <p:nvCxnSpPr>
          <p:cNvPr id="16" name="Verbinder: gewinkelt 15" hidden="0"/>
          <p:cNvCxnSpPr>
            <a:cxnSpLocks/>
          </p:cNvCxnSpPr>
          <p:nvPr isPhoto="0" userDrawn="0"/>
        </p:nvCxnSpPr>
        <p:spPr bwMode="auto">
          <a:xfrm rot="16199998" flipH="1">
            <a:off x="374764" y="2901988"/>
            <a:ext cx="601166" cy="3914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Verbinder: gewinkelt 17" hidden="0"/>
          <p:cNvCxnSpPr>
            <a:cxnSpLocks/>
          </p:cNvCxnSpPr>
          <p:nvPr isPhoto="0" userDrawn="0"/>
        </p:nvCxnSpPr>
        <p:spPr bwMode="auto">
          <a:xfrm rot="16199998" flipH="1">
            <a:off x="6330133" y="1311057"/>
            <a:ext cx="531324" cy="38937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Abgerundetes Rechteck 26" hidden="0"/>
          <p:cNvSpPr/>
          <p:nvPr isPhoto="0" userDrawn="0"/>
        </p:nvSpPr>
        <p:spPr bwMode="auto">
          <a:xfrm>
            <a:off x="6123897" y="1008087"/>
            <a:ext cx="1781104" cy="385826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 b="1">
                <a:solidFill>
                  <a:schemeClr val="tx1"/>
                </a:solidFill>
              </a:rPr>
              <a:t>3. Didaktische Aspekte</a:t>
            </a:r>
            <a:endParaRPr/>
          </a:p>
        </p:txBody>
      </p:sp>
      <p:pic>
        <p:nvPicPr>
          <p:cNvPr id="20" name="Grafik 19" hidden="0"/>
          <p:cNvPicPr>
            <a:picLocks noChangeAspect="1"/>
          </p:cNvPicPr>
          <p:nvPr isPhoto="0" userDrawn="0"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2444884" y="981469"/>
            <a:ext cx="412709" cy="454133"/>
          </a:xfrm>
          <a:prstGeom prst="rect">
            <a:avLst/>
          </a:prstGeom>
        </p:spPr>
      </p:pic>
      <p:pic>
        <p:nvPicPr>
          <p:cNvPr id="21" name="Grafik 20" hidden="0"/>
          <p:cNvPicPr>
            <a:picLocks noChangeAspect="1"/>
          </p:cNvPicPr>
          <p:nvPr isPhoto="0" userDrawn="0"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5520922" y="960220"/>
            <a:ext cx="412709" cy="454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platzhalter 1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 b="1">
                <a:latin typeface="+mn-lt"/>
              </a:rPr>
              <a:t>Kleine Liste mit Podcast-Empfehlungen</a:t>
            </a:r>
            <a:endParaRPr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60308" y="1204385"/>
            <a:ext cx="1633591" cy="1749275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89441" y="3150550"/>
            <a:ext cx="4451350" cy="16750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711221" y="3598947"/>
            <a:ext cx="843115" cy="835236"/>
          </a:xfrm>
          <a:prstGeom prst="rect">
            <a:avLst/>
          </a:prstGeom>
        </p:spPr>
      </p:pic>
      <p:pic>
        <p:nvPicPr>
          <p:cNvPr id="16" name="Grafik 15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2084176" y="1636697"/>
            <a:ext cx="847748" cy="842400"/>
          </a:xfrm>
          <a:prstGeom prst="rect">
            <a:avLst/>
          </a:prstGeom>
        </p:spPr>
      </p:pic>
      <p:pic>
        <p:nvPicPr>
          <p:cNvPr id="22" name="Grafik 21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3097435" y="1118312"/>
            <a:ext cx="1755246" cy="1749276"/>
          </a:xfrm>
          <a:prstGeom prst="rect">
            <a:avLst/>
          </a:prstGeom>
        </p:spPr>
      </p:pic>
      <p:pic>
        <p:nvPicPr>
          <p:cNvPr id="24" name="Grafik 23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4901893" y="1665022"/>
            <a:ext cx="833291" cy="828000"/>
          </a:xfrm>
          <a:prstGeom prst="rect">
            <a:avLst/>
          </a:prstGeom>
        </p:spPr>
      </p:pic>
      <p:sp>
        <p:nvSpPr>
          <p:cNvPr id="26" name="Textfeld 25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4" name="Textfeld 3" hidden="0"/>
          <p:cNvSpPr txBox="1"/>
          <p:nvPr isPhoto="0" userDrawn="0"/>
        </p:nvSpPr>
        <p:spPr bwMode="auto">
          <a:xfrm>
            <a:off x="1991881" y="2542076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5" name="Textfeld 4" hidden="0"/>
          <p:cNvSpPr txBox="1"/>
          <p:nvPr isPhoto="0" userDrawn="0"/>
        </p:nvSpPr>
        <p:spPr bwMode="auto">
          <a:xfrm>
            <a:off x="4855581" y="2542076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6" name="Textfeld 5" hidden="0"/>
          <p:cNvSpPr txBox="1"/>
          <p:nvPr isPhoto="0" userDrawn="0"/>
        </p:nvSpPr>
        <p:spPr bwMode="auto">
          <a:xfrm>
            <a:off x="4640790" y="4453686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8" name="Textfeld 7" hidden="0"/>
          <p:cNvSpPr txBox="1"/>
          <p:nvPr isPhoto="0" userDrawn="0"/>
        </p:nvSpPr>
        <p:spPr bwMode="auto">
          <a:xfrm>
            <a:off x="8016869" y="2542076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pic>
        <p:nvPicPr>
          <p:cNvPr id="12" name="Grafik 11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6158948" y="1162576"/>
            <a:ext cx="1801751" cy="1705012"/>
          </a:xfrm>
          <a:prstGeom prst="rect">
            <a:avLst/>
          </a:prstGeom>
        </p:spPr>
      </p:pic>
      <p:pic>
        <p:nvPicPr>
          <p:cNvPr id="18" name="Grafik 17" hidden="0"/>
          <p:cNvPicPr>
            <a:picLocks noChangeAspect="1"/>
          </p:cNvPicPr>
          <p:nvPr isPhoto="0" userDrawn="0"/>
        </p:nvPicPr>
        <p:blipFill>
          <a:blip r:embed="rId10"/>
          <a:stretch/>
        </p:blipFill>
        <p:spPr bwMode="auto">
          <a:xfrm>
            <a:off x="6056665" y="3179045"/>
            <a:ext cx="2006316" cy="16750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extfeld 19" hidden="0"/>
          <p:cNvSpPr txBox="1"/>
          <p:nvPr isPhoto="0" userDrawn="0"/>
        </p:nvSpPr>
        <p:spPr bwMode="auto">
          <a:xfrm>
            <a:off x="8100495" y="4453686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pic>
        <p:nvPicPr>
          <p:cNvPr id="23" name="Grafik 22" hidden="0"/>
          <p:cNvPicPr>
            <a:picLocks noChangeAspect="1"/>
          </p:cNvPicPr>
          <p:nvPr isPhoto="0" userDrawn="0"/>
        </p:nvPicPr>
        <p:blipFill>
          <a:blip r:embed="rId11"/>
          <a:stretch/>
        </p:blipFill>
        <p:spPr bwMode="auto">
          <a:xfrm>
            <a:off x="8094798" y="1665022"/>
            <a:ext cx="840977" cy="828000"/>
          </a:xfrm>
          <a:prstGeom prst="rect">
            <a:avLst/>
          </a:prstGeom>
        </p:spPr>
      </p:pic>
      <p:pic>
        <p:nvPicPr>
          <p:cNvPr id="27" name="Grafik 26" hidden="0"/>
          <p:cNvPicPr>
            <a:picLocks noChangeAspect="1"/>
          </p:cNvPicPr>
          <p:nvPr isPhoto="0" userDrawn="0"/>
        </p:nvPicPr>
        <p:blipFill>
          <a:blip r:embed="rId12"/>
          <a:stretch/>
        </p:blipFill>
        <p:spPr bwMode="auto">
          <a:xfrm>
            <a:off x="8167151" y="3566577"/>
            <a:ext cx="838930" cy="82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87269"/>
            <a:ext cx="8893582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Entwurf verschiedener Unterrichtsmodule inkl. didaktischer Begleitmarialien 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2" name="Textfeld 1" hidden="0"/>
          <p:cNvSpPr txBox="1"/>
          <p:nvPr isPhoto="0" userDrawn="0"/>
        </p:nvSpPr>
        <p:spPr bwMode="auto">
          <a:xfrm>
            <a:off x="167532" y="874839"/>
            <a:ext cx="5558354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b="1"/>
              <a:t>Begleitmaterialien u. a.: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600"/>
              <a:t>Handreichung für Lehrpersonen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600"/>
              <a:t>Methodenseite für Schüler:innen &amp; Lehrende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600"/>
              <a:t>Kriterienraster zur Bewertung der did. Eignung von Podcasts</a:t>
            </a:r>
            <a:endParaRPr/>
          </a:p>
          <a:p>
            <a:pPr>
              <a:defRPr/>
            </a:pPr>
            <a:endParaRPr lang="de-DE" sz="500"/>
          </a:p>
          <a:p>
            <a:pPr>
              <a:defRPr/>
            </a:pPr>
            <a:r>
              <a:rPr lang="de-DE" sz="1600" b="1"/>
              <a:t>Unterrichtsmodule:</a:t>
            </a:r>
            <a:endParaRPr/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Modul 1: </a:t>
            </a:r>
            <a:r>
              <a:rPr lang="de-DE" sz="1600" b="1"/>
              <a:t>Gibt es einen Beruf, der gut zu mir passt?</a:t>
            </a:r>
            <a:r>
              <a:rPr lang="de-DE" sz="1600"/>
              <a:t> Berufe entdecken mit Hilfe von Podcasts</a:t>
            </a:r>
            <a:endParaRPr/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Modul 2: </a:t>
            </a:r>
            <a:r>
              <a:rPr lang="de-DE" sz="1600" b="1"/>
              <a:t>Jobcast </a:t>
            </a:r>
            <a:r>
              <a:rPr lang="de-DE" sz="1600"/>
              <a:t>- Die Produktion von Podcasts als Reflexionsmedium für das Schüler:innenbetriebspraktikum</a:t>
            </a:r>
            <a:endParaRPr/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Modul 3: </a:t>
            </a:r>
            <a:r>
              <a:rPr lang="de-DE" sz="1600" b="1"/>
              <a:t>Lohnt sich das? </a:t>
            </a:r>
            <a:r>
              <a:rPr lang="de-DE" sz="1600"/>
              <a:t>Auseinandersetzung mit Attraktions- und Aversionsfaktoren bei der Berufswahl</a:t>
            </a:r>
            <a:endParaRPr/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Modul 4: </a:t>
            </a:r>
            <a:r>
              <a:rPr lang="de-DE" sz="1600" b="1"/>
              <a:t>Eine Frage des Geschlechts? </a:t>
            </a:r>
            <a:r>
              <a:rPr lang="de-DE" sz="1600"/>
              <a:t>Die Berufswahl aus einer geschlechtersensiblen Perspektive</a:t>
            </a:r>
            <a:endParaRPr/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r>
              <a:rPr lang="de-DE" sz="1600"/>
              <a:t>Modul 5: </a:t>
            </a:r>
            <a:r>
              <a:rPr lang="de-DE" sz="1600" b="1"/>
              <a:t>Viele Wege führen zum Ziel? </a:t>
            </a:r>
            <a:r>
              <a:rPr lang="de-DE" sz="1600"/>
              <a:t>Zur Bedeutung von fragmentierten Berufsbiographien</a:t>
            </a:r>
            <a:endParaRPr/>
          </a:p>
        </p:txBody>
      </p:sp>
      <p:pic>
        <p:nvPicPr>
          <p:cNvPr id="6" name="Grafik 5" hidden="0"/>
          <p:cNvPicPr>
            <a:picLocks noChangeAspect="1"/>
          </p:cNvPicPr>
          <p:nvPr isPhoto="0" userDrawn="0"/>
        </p:nvPicPr>
        <p:blipFill>
          <a:blip r:embed="rId3"/>
          <a:srcRect l="472" t="770" r="1" b="0"/>
          <a:stretch/>
        </p:blipFill>
        <p:spPr bwMode="auto">
          <a:xfrm rot="21378585">
            <a:off x="5682543" y="1011857"/>
            <a:ext cx="2317712" cy="32576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Grafik 1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rot="372148">
            <a:off x="6791136" y="2007710"/>
            <a:ext cx="2106771" cy="29817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87269"/>
            <a:ext cx="8893582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Calibri"/>
                <a:ea typeface="Verdana"/>
              </a:rPr>
              <a:t>Konzeption der Unterrichtsmodule</a:t>
            </a:r>
            <a:endParaRPr/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2" name="Textfeld 1" hidden="0"/>
          <p:cNvSpPr txBox="1"/>
          <p:nvPr isPhoto="0" userDrawn="0"/>
        </p:nvSpPr>
        <p:spPr bwMode="auto">
          <a:xfrm>
            <a:off x="99493" y="1216873"/>
            <a:ext cx="884106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de-DE" sz="1400" b="1"/>
              <a:t>Didaktisch-methodische Hinweise informieren über:</a:t>
            </a:r>
            <a:endParaRPr b="1"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Idee des Unterrichtsmoduls 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Lerngruppe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Zeitbedarf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Sozialformen und eingesetzte Medien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Phase des beruflichen Orientierungsprozesses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Angestrebte fachliche und überfachliche Kompetenzen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Erwerb digitale Kompetenzen</a:t>
            </a:r>
            <a:endParaRPr/>
          </a:p>
          <a:p>
            <a:pPr>
              <a:defRPr/>
            </a:pPr>
            <a:endParaRPr lang="de-DE" sz="1400"/>
          </a:p>
          <a:p>
            <a:pPr>
              <a:defRPr/>
            </a:pPr>
            <a:r>
              <a:rPr lang="de-DE" sz="1400" b="1"/>
              <a:t>Wesentlich für die Module: </a:t>
            </a:r>
            <a:endParaRPr/>
          </a:p>
          <a:p>
            <a:pPr marL="285750" indent="-285750">
              <a:buFont typeface="Symbol"/>
              <a:buChar char="-"/>
              <a:defRPr/>
            </a:pPr>
            <a:endParaRPr lang="de-DE" sz="1400"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Berücksichtigung von </a:t>
            </a:r>
            <a:r>
              <a:rPr lang="de-DE" sz="1400" b="1"/>
              <a:t>Anforderungsbereichen</a:t>
            </a:r>
            <a:r>
              <a:rPr lang="de-DE" sz="1400"/>
              <a:t> und </a:t>
            </a:r>
            <a:r>
              <a:rPr lang="de-DE" sz="1400" b="1"/>
              <a:t>Sozialformen</a:t>
            </a:r>
            <a:endParaRPr b="1"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Nutzung weiterer </a:t>
            </a:r>
            <a:r>
              <a:rPr lang="de-DE" sz="1400" b="1"/>
              <a:t>Medien</a:t>
            </a:r>
            <a:r>
              <a:rPr lang="de-DE" sz="1400"/>
              <a:t> und </a:t>
            </a:r>
            <a:r>
              <a:rPr lang="de-DE" sz="1400" b="1"/>
              <a:t>Applikationen</a:t>
            </a:r>
            <a:r>
              <a:rPr lang="de-DE" sz="1400"/>
              <a:t> 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/>
              <a:t>Unterstützung durch </a:t>
            </a:r>
            <a:r>
              <a:rPr lang="de-DE" sz="1400" b="1"/>
              <a:t>Hilfsmaterialien</a:t>
            </a:r>
            <a:r>
              <a:rPr lang="de-DE" sz="1400"/>
              <a:t> und </a:t>
            </a:r>
            <a:r>
              <a:rPr lang="de-DE" sz="1400" b="1"/>
              <a:t>Erwartungshorizonte</a:t>
            </a:r>
            <a:r>
              <a:rPr lang="de-DE" sz="1400"/>
              <a:t> 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 sz="1400" b="1"/>
              <a:t>Veröffentlichung als OER</a:t>
            </a:r>
            <a:r>
              <a:rPr lang="de-DE" sz="1400"/>
              <a:t> mit Bearbeitungsmöglichkeiten</a:t>
            </a:r>
            <a:endParaRPr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rcRect l="1561" t="0" r="0" b="0"/>
          <a:stretch/>
        </p:blipFill>
        <p:spPr bwMode="auto">
          <a:xfrm rot="21265035">
            <a:off x="4648297" y="721516"/>
            <a:ext cx="1763279" cy="25246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Grafik 11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5940382" y="1422624"/>
            <a:ext cx="1812949" cy="25752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Grafik 13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 rot="344594">
            <a:off x="7099140" y="2201208"/>
            <a:ext cx="1806890" cy="25480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10963247" name="Textfeld 9" hidden="0"/>
          <p:cNvSpPr txBox="1"/>
          <p:nvPr isPhoto="0" userDrawn="0"/>
        </p:nvSpPr>
        <p:spPr bwMode="auto">
          <a:xfrm>
            <a:off x="3833739" y="39621"/>
            <a:ext cx="3720289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2307819" name="Textfeld 9" hidden="0"/>
          <p:cNvSpPr txBox="1"/>
          <p:nvPr isPhoto="0" userDrawn="0"/>
        </p:nvSpPr>
        <p:spPr bwMode="auto">
          <a:xfrm>
            <a:off x="3833739" y="39620"/>
            <a:ext cx="3720252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716653151" name="Textfeld 716653150" hidden="0"/>
          <p:cNvSpPr txBox="1"/>
          <p:nvPr isPhoto="0" userDrawn="0"/>
        </p:nvSpPr>
        <p:spPr bwMode="auto">
          <a:xfrm>
            <a:off x="699798" y="1113810"/>
            <a:ext cx="4574063" cy="20117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b="1"/>
              <a:t>Wie oft hören Sie Podcasts?</a:t>
            </a:r>
            <a:endParaRPr/>
          </a:p>
          <a:p>
            <a:pPr>
              <a:defRPr/>
            </a:pP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Nie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Selten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Gelegentlich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Häufig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Täglich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9749880" name="Textfeld 9" hidden="0"/>
          <p:cNvSpPr txBox="1"/>
          <p:nvPr isPhoto="0" userDrawn="0"/>
        </p:nvSpPr>
        <p:spPr bwMode="auto">
          <a:xfrm>
            <a:off x="3833739" y="39620"/>
            <a:ext cx="3720252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311204531" name="Textfeld 311204530" hidden="0"/>
          <p:cNvSpPr txBox="1"/>
          <p:nvPr isPhoto="0" userDrawn="0"/>
        </p:nvSpPr>
        <p:spPr bwMode="auto">
          <a:xfrm>
            <a:off x="699798" y="1113810"/>
            <a:ext cx="5369334" cy="14630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b="1"/>
              <a:t>Wann/zu welchen Gelegenheiten hören Sie Podcasts?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8412917" name="Textfeld 9" hidden="0"/>
          <p:cNvSpPr txBox="1"/>
          <p:nvPr isPhoto="0" userDrawn="0"/>
        </p:nvSpPr>
        <p:spPr bwMode="auto">
          <a:xfrm>
            <a:off x="3833739" y="39620"/>
            <a:ext cx="3720252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955060328" name="Textfeld 955060327" hidden="0"/>
          <p:cNvSpPr txBox="1"/>
          <p:nvPr isPhoto="0" userDrawn="0"/>
        </p:nvSpPr>
        <p:spPr bwMode="auto">
          <a:xfrm>
            <a:off x="699798" y="1113810"/>
            <a:ext cx="5369334" cy="14630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b="1"/>
              <a:t>Welche Podcasts hören Sie?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74537366" name="Textfeld 9" hidden="0"/>
          <p:cNvSpPr txBox="1"/>
          <p:nvPr isPhoto="0" userDrawn="0"/>
        </p:nvSpPr>
        <p:spPr bwMode="auto">
          <a:xfrm>
            <a:off x="3833739" y="39620"/>
            <a:ext cx="3720252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1474514307" name="Textfeld 1474514306" hidden="0"/>
          <p:cNvSpPr txBox="1"/>
          <p:nvPr isPhoto="0" userDrawn="0"/>
        </p:nvSpPr>
        <p:spPr bwMode="auto">
          <a:xfrm>
            <a:off x="699798" y="1113810"/>
            <a:ext cx="7666088" cy="14630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b="1"/>
              <a:t>Haben Sie Podcasts bereits in Unterrichtskontexten gehört oder verwendet?</a:t>
            </a:r>
            <a:endParaRPr/>
          </a:p>
          <a:p>
            <a:pPr>
              <a:defRPr/>
            </a:pP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Ja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Nein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52628" y="557807"/>
            <a:ext cx="8756650" cy="5751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 i="0" u="none" strike="noStrike">
                <a:latin typeface="+mn-lt"/>
              </a:rPr>
              <a:t>Was sind Pod- bzw</a:t>
            </a:r>
            <a:r>
              <a:rPr lang="de-DE" sz="2000" b="1">
                <a:latin typeface="+mn-lt"/>
              </a:rPr>
              <a:t>. Educasts?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13" name="Textfeld 12" hidden="0"/>
          <p:cNvSpPr txBox="1"/>
          <p:nvPr isPhoto="0" userDrawn="0"/>
        </p:nvSpPr>
        <p:spPr bwMode="auto">
          <a:xfrm>
            <a:off x="3650727" y="979931"/>
            <a:ext cx="51827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„</a:t>
            </a:r>
            <a:r>
              <a:rPr lang="de-DE" b="1"/>
              <a:t>Podcasts</a:t>
            </a:r>
            <a:r>
              <a:rPr lang="de-DE"/>
              <a:t> sind audiobasierte, nichtlineare, serielle Formate, die für eine selbstsouveräne Rezeption zur Verfügung stehen und über Online-Plattformen […] sowie über die Online-Auftritte der Podcaster:innen für die Nutzer:innen zum Abruf bereitgestellt werden.“ </a:t>
            </a:r>
            <a:r>
              <a:rPr lang="de-DE" sz="1050"/>
              <a:t>(Katzenberger/Keil/Wild 2022)</a:t>
            </a:r>
            <a:endParaRPr/>
          </a:p>
        </p:txBody>
      </p:sp>
      <p:pic>
        <p:nvPicPr>
          <p:cNvPr id="15" name="Grafik 14" hidden="0"/>
          <p:cNvPicPr>
            <a:picLocks noChangeAspect="1"/>
          </p:cNvPicPr>
          <p:nvPr isPhoto="0" userDrawn="0"/>
        </p:nvPicPr>
        <p:blipFill>
          <a:blip r:embed="rId3"/>
          <a:srcRect l="0" t="0" r="0" b="41543"/>
          <a:stretch/>
        </p:blipFill>
        <p:spPr bwMode="auto">
          <a:xfrm>
            <a:off x="6672887" y="2734257"/>
            <a:ext cx="2160545" cy="1851436"/>
          </a:xfrm>
          <a:prstGeom prst="rect">
            <a:avLst/>
          </a:prstGeom>
        </p:spPr>
      </p:pic>
      <p:sp>
        <p:nvSpPr>
          <p:cNvPr id="17" name="Textfeld 16" hidden="0"/>
          <p:cNvSpPr txBox="1"/>
          <p:nvPr isPhoto="0" userDrawn="0"/>
        </p:nvSpPr>
        <p:spPr bwMode="auto">
          <a:xfrm>
            <a:off x="310568" y="3717763"/>
            <a:ext cx="5328591" cy="80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de-DE" b="0" i="0" u="none" strike="noStrike"/>
              <a:t>Als </a:t>
            </a:r>
            <a:r>
              <a:rPr lang="de-DE" b="1" i="0" u="none" strike="noStrike"/>
              <a:t>Educasts </a:t>
            </a:r>
            <a:r>
              <a:rPr lang="de-DE" b="0" i="0" u="none" strike="noStrike"/>
              <a:t>werden […] für Bildungszwecke und mit Lernzielen verknüpfte Podcasts bezeichnet </a:t>
            </a:r>
            <a:r>
              <a:rPr lang="de-DE" sz="1050" b="0" i="0" u="none" strike="noStrike"/>
              <a:t>(vgl. Schulze et al. 2007; Raunig et al. 2008)</a:t>
            </a:r>
            <a:endParaRPr/>
          </a:p>
        </p:txBody>
      </p:sp>
      <p:sp>
        <p:nvSpPr>
          <p:cNvPr id="4" name="Textfeld 3" hidden="0"/>
          <p:cNvSpPr txBox="1"/>
          <p:nvPr isPhoto="0" userDrawn="0"/>
        </p:nvSpPr>
        <p:spPr bwMode="auto">
          <a:xfrm>
            <a:off x="2467054" y="2724460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35296" y="1053725"/>
            <a:ext cx="1954816" cy="1973188"/>
          </a:xfrm>
          <a:prstGeom prst="rect">
            <a:avLst/>
          </a:prstGeom>
        </p:spPr>
      </p:pic>
      <p:pic>
        <p:nvPicPr>
          <p:cNvPr id="18" name="Grafik 17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2509883" y="1912922"/>
            <a:ext cx="725714" cy="720000"/>
          </a:xfrm>
          <a:prstGeom prst="rect">
            <a:avLst/>
          </a:prstGeom>
        </p:spPr>
      </p:pic>
      <p:sp>
        <p:nvSpPr>
          <p:cNvPr id="2" name="Textfeld 1" hidden="0"/>
          <p:cNvSpPr txBox="1"/>
          <p:nvPr isPhoto="0" userDrawn="0"/>
        </p:nvSpPr>
        <p:spPr bwMode="auto">
          <a:xfrm>
            <a:off x="5726035" y="4401027"/>
            <a:ext cx="918907" cy="365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900"/>
              <a:t>(letzter Zugriff: 25.11.2025)</a:t>
            </a:r>
            <a:endParaRPr/>
          </a:p>
        </p:txBody>
      </p:sp>
      <p:sp>
        <p:nvSpPr>
          <p:cNvPr id="1189838583" name=" 1189838582" hidden="0"/>
          <p:cNvSpPr/>
          <p:nvPr isPhoto="0" userDrawn="0"/>
        </p:nvSpPr>
        <p:spPr bwMode="auto">
          <a:xfrm>
            <a:off x="5930393" y="40007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80387017" name="Grafik 1380387016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5789485" y="3673196"/>
            <a:ext cx="714833" cy="727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2"/>
          <a:srcRect l="366" t="1299" r="1016" b="1108"/>
          <a:stretch/>
        </p:blipFill>
        <p:spPr bwMode="auto">
          <a:xfrm>
            <a:off x="2059116" y="1044518"/>
            <a:ext cx="6938305" cy="37455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87269"/>
            <a:ext cx="8756650" cy="5751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 i="0" u="none" strike="noStrike">
                <a:latin typeface="+mn-lt"/>
              </a:rPr>
              <a:t>Immer mehr Jugendliche hören regelmäßig Podcasts (jedoch nicht im Unterricht)</a:t>
            </a:r>
            <a:endParaRPr lang="de-DE" sz="2000" b="1">
              <a:latin typeface="+mn-lt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7" name="Inhaltsplatzhalter 2" hidden="0"/>
          <p:cNvSpPr txBox="1"/>
          <p:nvPr isPhoto="0" userDrawn="0"/>
        </p:nvSpPr>
        <p:spPr bwMode="auto">
          <a:xfrm>
            <a:off x="7020272" y="4816877"/>
            <a:ext cx="2070742" cy="181275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indent="0" algn="l" defTabSz="685800">
              <a:lnSpc>
                <a:spcPct val="90000"/>
              </a:lnSpc>
              <a:spcBef>
                <a:spcPts val="750"/>
              </a:spcBef>
              <a:buFont typeface="Arial"/>
              <a:buNone/>
              <a:defRPr sz="16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1pPr>
            <a:lvl2pPr marL="5143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2pPr>
            <a:lvl3pPr marL="8572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3pPr>
            <a:lvl4pPr marL="12001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4pPr>
            <a:lvl5pPr marL="15430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5pPr>
            <a:lvl6pPr marL="18859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050">
                <a:latin typeface="+mn-lt"/>
              </a:rPr>
              <a:t>Quelle: Bitkom Research, 2025, eigene Darstellung</a:t>
            </a:r>
            <a:endParaRPr/>
          </a:p>
          <a:p>
            <a:pPr>
              <a:defRPr/>
            </a:pPr>
            <a:endParaRPr lang="de-DE" sz="900"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52986" y="4807488"/>
            <a:ext cx="274532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700"/>
              <a:t>Quelle: MPFS, 2024, eigene Darstellung</a:t>
            </a:r>
            <a:endParaRPr lang="de-DE" sz="1050"/>
          </a:p>
        </p:txBody>
      </p:sp>
      <p:pic>
        <p:nvPicPr>
          <p:cNvPr id="4" name="Grafik 3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2886" y="1028710"/>
            <a:ext cx="6447324" cy="37677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Rechteck 14" hidden="0"/>
          <p:cNvSpPr/>
          <p:nvPr isPhoto="0" userDrawn="0"/>
        </p:nvSpPr>
        <p:spPr bwMode="auto">
          <a:xfrm>
            <a:off x="90694" y="1715490"/>
            <a:ext cx="6439516" cy="2990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4" name="Rechteck 13" hidden="0"/>
          <p:cNvSpPr/>
          <p:nvPr isPhoto="0" userDrawn="0"/>
        </p:nvSpPr>
        <p:spPr bwMode="auto">
          <a:xfrm>
            <a:off x="90693" y="2624537"/>
            <a:ext cx="6447323" cy="5043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006855268" name="Textfeld 9" hidden="0"/>
          <p:cNvSpPr txBox="1"/>
          <p:nvPr isPhoto="0" userDrawn="0"/>
        </p:nvSpPr>
        <p:spPr bwMode="auto">
          <a:xfrm>
            <a:off x="3833739" y="39620"/>
            <a:ext cx="3720288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2" name="element_01_01" hidden="0"/>
          <p:cNvSpPr txBox="1"/>
          <p:nvPr isPhoto="0" userDrawn="0"/>
        </p:nvSpPr>
        <p:spPr bwMode="auto">
          <a:xfrm>
            <a:off x="1043608" y="1219563"/>
            <a:ext cx="7581028" cy="835687"/>
          </a:xfrm>
          <a:prstGeom prst="rect">
            <a:avLst/>
          </a:prstGeom>
          <a:solidFill>
            <a:srgbClr val="F2F2F2"/>
          </a:solidFill>
          <a:ln w="6350">
            <a:solidFill>
              <a:srgbClr val="004B65"/>
            </a:solidFill>
          </a:ln>
        </p:spPr>
        <p:txBody>
          <a:bodyPr vert="horz" wrap="square" lIns="378000" tIns="52836" rIns="52836" bIns="52836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300"/>
              </a:spcBef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Wingdings"/>
              <a:buChar char="§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4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2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225"/>
              </a:spcBef>
              <a:defRPr/>
            </a:pPr>
            <a:endParaRPr lang="de-DE" b="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element_01_02" hidden="0"/>
          <p:cNvSpPr txBox="1"/>
          <p:nvPr isPhoto="0" userDrawn="0"/>
        </p:nvSpPr>
        <p:spPr bwMode="auto">
          <a:xfrm>
            <a:off x="1043608" y="2109250"/>
            <a:ext cx="7581028" cy="835687"/>
          </a:xfrm>
          <a:prstGeom prst="rect">
            <a:avLst/>
          </a:prstGeom>
          <a:solidFill>
            <a:srgbClr val="F2F2F2"/>
          </a:solidFill>
          <a:ln w="6350">
            <a:solidFill>
              <a:srgbClr val="004B65"/>
            </a:solidFill>
          </a:ln>
        </p:spPr>
        <p:txBody>
          <a:bodyPr vert="horz" wrap="square" lIns="378000" tIns="52836" rIns="52836" bIns="52836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300"/>
              </a:spcBef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Wingdings"/>
              <a:buChar char="§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4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2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225"/>
              </a:spcBef>
              <a:defRPr/>
            </a:pPr>
            <a:endParaRPr lang="de-DE" b="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element_02_02" hidden="0"/>
          <p:cNvSpPr txBox="1"/>
          <p:nvPr isPhoto="0" userDrawn="0"/>
        </p:nvSpPr>
        <p:spPr bwMode="auto">
          <a:xfrm>
            <a:off x="2475835" y="2116930"/>
            <a:ext cx="6148257" cy="8356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5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de-DE"/>
              <a:t>Lehrpersonen produzieren selbst Educasts für ihren Unterricht</a:t>
            </a:r>
            <a:endParaRPr lang="en-US"/>
          </a:p>
        </p:txBody>
      </p:sp>
      <p:sp>
        <p:nvSpPr>
          <p:cNvPr id="9" name="element_02_01" hidden="0"/>
          <p:cNvSpPr txBox="1"/>
          <p:nvPr isPhoto="0" userDrawn="0"/>
        </p:nvSpPr>
        <p:spPr bwMode="auto">
          <a:xfrm>
            <a:off x="2475835" y="1227243"/>
            <a:ext cx="6148257" cy="8356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5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de-DE"/>
              <a:t>Mit existierenden Podcasts/Educasts arbeiten </a:t>
            </a:r>
            <a:br>
              <a:rPr lang="de-DE"/>
            </a:br>
            <a:r>
              <a:rPr lang="de-DE"/>
              <a:t>(Höraufträge, Gesamtlänge beachten, Differenzierungspotenzial)</a:t>
            </a:r>
            <a:endParaRPr lang="en-US"/>
          </a:p>
        </p:txBody>
      </p:sp>
      <p:sp>
        <p:nvSpPr>
          <p:cNvPr id="12" name="element_01_03" hidden="0"/>
          <p:cNvSpPr txBox="1"/>
          <p:nvPr isPhoto="0" userDrawn="0"/>
        </p:nvSpPr>
        <p:spPr bwMode="auto">
          <a:xfrm>
            <a:off x="1043608" y="3006617"/>
            <a:ext cx="7581028" cy="835687"/>
          </a:xfrm>
          <a:prstGeom prst="rect">
            <a:avLst/>
          </a:prstGeom>
          <a:solidFill>
            <a:srgbClr val="F2F2F2"/>
          </a:solidFill>
          <a:ln w="6350">
            <a:solidFill>
              <a:srgbClr val="004B65"/>
            </a:solidFill>
          </a:ln>
        </p:spPr>
        <p:txBody>
          <a:bodyPr vert="horz" wrap="square" lIns="378000" tIns="52836" rIns="52836" bIns="52836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300"/>
              </a:spcBef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Wingdings"/>
              <a:buChar char="§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4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2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225"/>
              </a:spcBef>
              <a:defRPr/>
            </a:pPr>
            <a:endParaRPr lang="de-DE" b="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element_02_03" hidden="0"/>
          <p:cNvSpPr txBox="1"/>
          <p:nvPr isPhoto="0" userDrawn="0"/>
        </p:nvSpPr>
        <p:spPr bwMode="auto">
          <a:xfrm>
            <a:off x="2475835" y="3006617"/>
            <a:ext cx="6148257" cy="8356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5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de-DE"/>
              <a:t>SuS gestalten Educasts als Projekt  (StoryBoard; Skript)</a:t>
            </a:r>
            <a:endParaRPr lang="en-US"/>
          </a:p>
        </p:txBody>
      </p:sp>
      <p:sp>
        <p:nvSpPr>
          <p:cNvPr id="17" name="element_01_04" hidden="0"/>
          <p:cNvSpPr txBox="1"/>
          <p:nvPr isPhoto="0" userDrawn="0"/>
        </p:nvSpPr>
        <p:spPr bwMode="auto">
          <a:xfrm>
            <a:off x="1043608" y="3872132"/>
            <a:ext cx="7581028" cy="835687"/>
          </a:xfrm>
          <a:prstGeom prst="rect">
            <a:avLst/>
          </a:prstGeom>
          <a:solidFill>
            <a:srgbClr val="F2F2F2"/>
          </a:solidFill>
          <a:ln w="6350">
            <a:solidFill>
              <a:srgbClr val="004B65"/>
            </a:solidFill>
          </a:ln>
        </p:spPr>
        <p:txBody>
          <a:bodyPr vert="horz" wrap="square" lIns="378000" tIns="52836" rIns="52836" bIns="52836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300"/>
              </a:spcBef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Wingdings"/>
              <a:buChar char="§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4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2000" indent="-144000" algn="l" defTabSz="914400">
              <a:lnSpc>
                <a:spcPct val="100000"/>
              </a:lnSpc>
              <a:spcBef>
                <a:spcPts val="300"/>
              </a:spcBef>
              <a:buClr>
                <a:srgbClr val="035642"/>
              </a:buClr>
              <a:buFont typeface="Symbol"/>
              <a:buChar char="-"/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225"/>
              </a:spcBef>
              <a:defRPr/>
            </a:pPr>
            <a:endParaRPr lang="de-DE" b="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element_02_04" hidden="0"/>
          <p:cNvSpPr txBox="1"/>
          <p:nvPr isPhoto="0" userDrawn="0"/>
        </p:nvSpPr>
        <p:spPr bwMode="auto">
          <a:xfrm>
            <a:off x="2475835" y="3896304"/>
            <a:ext cx="6148257" cy="8356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50000" indent="-270000" algn="l" defTabSz="914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Symbol"/>
              <a:buChar char="-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de-DE"/>
              <a:t>Fachspezifischer Kompetenzerwerb + digitale Bildung = </a:t>
            </a:r>
            <a:endParaRPr lang="en-US"/>
          </a:p>
        </p:txBody>
      </p:sp>
      <p:sp>
        <p:nvSpPr>
          <p:cNvPr id="19" name="Rechteck 18" descr="Target Audience" hidden="0"/>
          <p:cNvSpPr/>
          <p:nvPr isPhoto="0" userDrawn="0"/>
        </p:nvSpPr>
        <p:spPr bwMode="auto">
          <a:xfrm>
            <a:off x="1600834" y="2299582"/>
            <a:ext cx="422885" cy="422885"/>
          </a:xfrm>
          <a:prstGeom prst="rect">
            <a:avLst/>
          </a:prstGeom>
          <a:blipFill>
            <a:blip r:embed="rId3"/>
            <a:stretch/>
          </a:blipFill>
          <a:ln>
            <a:noFill/>
          </a:ln>
        </p:spPr>
        <p:style>
          <a:lnRef idx="2">
            <a:srgbClr val="000000"/>
          </a:lnRef>
          <a:fillRef idx="1">
            <a:srgbClr val="00000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de-DE" sz="1350">
              <a:solidFill>
                <a:schemeClr val="tx1"/>
              </a:solidFill>
            </a:endParaRPr>
          </a:p>
        </p:txBody>
      </p:sp>
      <p:sp>
        <p:nvSpPr>
          <p:cNvPr id="20" name="Rechteck 19" descr="Video camera" hidden="0"/>
          <p:cNvSpPr/>
          <p:nvPr isPhoto="0" userDrawn="0"/>
        </p:nvSpPr>
        <p:spPr bwMode="auto">
          <a:xfrm>
            <a:off x="1600833" y="3220063"/>
            <a:ext cx="422885" cy="422885"/>
          </a:xfrm>
          <a:prstGeom prst="rect">
            <a:avLst/>
          </a:prstGeom>
          <a:blipFill>
            <a:blip r:embed="rId4"/>
            <a:stretch/>
          </a:blipFill>
          <a:ln>
            <a:noFill/>
          </a:ln>
        </p:spPr>
        <p:style>
          <a:lnRef idx="2">
            <a:srgbClr val="000000"/>
          </a:lnRef>
          <a:fillRef idx="1">
            <a:srgbClr val="00000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de-DE" sz="1350">
              <a:solidFill>
                <a:schemeClr val="tx1"/>
              </a:solidFill>
            </a:endParaRPr>
          </a:p>
        </p:txBody>
      </p:sp>
      <p:sp>
        <p:nvSpPr>
          <p:cNvPr id="21" name="Rechteck 20" descr="Bücher" hidden="0"/>
          <p:cNvSpPr/>
          <p:nvPr isPhoto="0" userDrawn="0"/>
        </p:nvSpPr>
        <p:spPr bwMode="auto">
          <a:xfrm>
            <a:off x="1600832" y="4055750"/>
            <a:ext cx="422885" cy="422885"/>
          </a:xfrm>
          <a:prstGeom prst="rect">
            <a:avLst/>
          </a:prstGeom>
          <a:blipFill>
            <a:blip r:embed="rId5"/>
            <a:stretch/>
          </a:blipFill>
          <a:ln>
            <a:noFill/>
          </a:ln>
        </p:spPr>
        <p:style>
          <a:lnRef idx="2">
            <a:srgbClr val="000000"/>
          </a:lnRef>
          <a:fillRef idx="1">
            <a:srgbClr val="00000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de-DE" sz="1350">
              <a:solidFill>
                <a:schemeClr val="tx1"/>
              </a:solidFill>
            </a:endParaRPr>
          </a:p>
        </p:txBody>
      </p:sp>
      <p:pic>
        <p:nvPicPr>
          <p:cNvPr id="22" name="Grafik 21" descr="Person mit Idee Silhouette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7092280" y="4058327"/>
            <a:ext cx="540060" cy="540060"/>
          </a:xfrm>
          <a:prstGeom prst="rect">
            <a:avLst/>
          </a:prstGeom>
        </p:spPr>
      </p:pic>
      <p:sp>
        <p:nvSpPr>
          <p:cNvPr id="23" name="Textfeld 22" hidden="0"/>
          <p:cNvSpPr txBox="1"/>
          <p:nvPr isPhoto="0" userDrawn="0"/>
        </p:nvSpPr>
        <p:spPr bwMode="auto">
          <a:xfrm>
            <a:off x="986400" y="589321"/>
            <a:ext cx="76376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b="1">
                <a:ea typeface="Verdana"/>
              </a:rPr>
              <a:t>Verschiedene Einsatzmöglichkeiten des Mediums/der Methode Podcast(ing)</a:t>
            </a:r>
            <a:endParaRPr/>
          </a:p>
        </p:txBody>
      </p:sp>
      <p:sp>
        <p:nvSpPr>
          <p:cNvPr id="24" name="Textfeld 23" hidden="0"/>
          <p:cNvSpPr txBox="1"/>
          <p:nvPr isPhoto="0" userDrawn="0"/>
        </p:nvSpPr>
        <p:spPr bwMode="auto">
          <a:xfrm>
            <a:off x="7178052" y="4731991"/>
            <a:ext cx="46420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000">
                <a:ea typeface="Verdana"/>
              </a:rPr>
              <a:t>(vgl. Hochmuth/Kirchner 2023)</a:t>
            </a:r>
            <a:endParaRPr lang="de-DE" sz="1000"/>
          </a:p>
        </p:txBody>
      </p:sp>
      <p:sp>
        <p:nvSpPr>
          <p:cNvPr id="27" name="Rechteck 26" descr="Radio microphone" hidden="0"/>
          <p:cNvSpPr/>
          <p:nvPr isPhoto="0" userDrawn="0"/>
        </p:nvSpPr>
        <p:spPr bwMode="auto">
          <a:xfrm>
            <a:off x="1628637" y="1424763"/>
            <a:ext cx="422885" cy="422885"/>
          </a:xfrm>
          <a:prstGeom prst="rect">
            <a:avLst/>
          </a:prstGeom>
          <a:blipFill>
            <a:blip r:embed="rId7"/>
            <a:stretch/>
          </a:blipFill>
          <a:ln>
            <a:noFill/>
          </a:ln>
        </p:spPr>
        <p:style>
          <a:lnRef idx="2">
            <a:srgbClr val="000000"/>
          </a:lnRef>
          <a:fillRef idx="1">
            <a:srgbClr val="00000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de-DE" sz="135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87269"/>
            <a:ext cx="8893582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1600" b="1">
                <a:latin typeface="+mn-lt"/>
                <a:ea typeface="Verdana"/>
              </a:rPr>
              <a:t>Förderung digitaler Kompetenzen beim Umgang mit dem Medium und der Produktion eigener Podcasts (vgl. Vuorikari et al. 2022)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397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24" name="Rechteck 23" hidden="0"/>
          <p:cNvSpPr/>
          <p:nvPr isPhoto="0" userDrawn="0"/>
        </p:nvSpPr>
        <p:spPr bwMode="auto">
          <a:xfrm>
            <a:off x="1187698" y="1265728"/>
            <a:ext cx="6624736" cy="2196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5" name="Rechteck 24" hidden="0"/>
          <p:cNvSpPr/>
          <p:nvPr isPhoto="0" userDrawn="0"/>
        </p:nvSpPr>
        <p:spPr bwMode="auto">
          <a:xfrm>
            <a:off x="1187698" y="3511632"/>
            <a:ext cx="6624736" cy="1404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6" name="Grafik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187698" y="1059582"/>
            <a:ext cx="6768604" cy="3807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ONLYOFFICE/6.4.0.0</Application>
  <DocSecurity>0</DocSecurity>
  <PresentationFormat>Bildschirmpräsentation (16:9)</PresentationFormat>
  <Paragraphs>0</Paragraphs>
  <Slides>17</Slides>
  <Notes>17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dc:identifier/>
  <dc:language/>
  <cp:lastModifiedBy>Maximilian Wegener (wegener1)</cp:lastModifiedBy>
  <cp:revision>40</cp:revision>
  <dcterms:created xsi:type="dcterms:W3CDTF">2023-06-21T12:45:50Z</dcterms:created>
  <dcterms:modified xsi:type="dcterms:W3CDTF">2025-12-04T10:54:09Z</dcterms:modified>
  <cp:category/>
  <cp:contentStatus/>
  <cp:version/>
</cp:coreProperties>
</file>